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4" r:id="rId2"/>
    <p:sldId id="518" r:id="rId3"/>
    <p:sldId id="376" r:id="rId4"/>
    <p:sldId id="408" r:id="rId5"/>
    <p:sldId id="377" r:id="rId6"/>
    <p:sldId id="515" r:id="rId7"/>
    <p:sldId id="410" r:id="rId8"/>
    <p:sldId id="411" r:id="rId9"/>
    <p:sldId id="422" r:id="rId10"/>
    <p:sldId id="416" r:id="rId11"/>
    <p:sldId id="419" r:id="rId12"/>
    <p:sldId id="420" r:id="rId13"/>
    <p:sldId id="517" r:id="rId14"/>
    <p:sldId id="415" r:id="rId15"/>
    <p:sldId id="417" r:id="rId16"/>
    <p:sldId id="418" r:id="rId17"/>
    <p:sldId id="423" r:id="rId18"/>
    <p:sldId id="514" r:id="rId19"/>
    <p:sldId id="430" r:id="rId20"/>
    <p:sldId id="424" r:id="rId21"/>
    <p:sldId id="346"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35"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9FF"/>
    <a:srgbClr val="008000"/>
    <a:srgbClr val="00CC00"/>
    <a:srgbClr val="CBEFCF"/>
    <a:srgbClr val="FFFFCC"/>
    <a:srgbClr val="FFCC66"/>
    <a:srgbClr val="FFCC99"/>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9245" autoAdjust="0"/>
  </p:normalViewPr>
  <p:slideViewPr>
    <p:cSldViewPr>
      <p:cViewPr varScale="1">
        <p:scale>
          <a:sx n="59" d="100"/>
          <a:sy n="59" d="100"/>
        </p:scale>
        <p:origin x="1818" y="60"/>
      </p:cViewPr>
      <p:guideLst>
        <p:guide orient="horz" pos="2205"/>
        <p:guide pos="2835"/>
      </p:guideLst>
    </p:cSldViewPr>
  </p:slideViewPr>
  <p:outlineViewPr>
    <p:cViewPr>
      <p:scale>
        <a:sx n="33" d="100"/>
        <a:sy n="33" d="100"/>
      </p:scale>
      <p:origin x="0" y="-5118"/>
    </p:cViewPr>
  </p:outlineViewPr>
  <p:notesTextViewPr>
    <p:cViewPr>
      <p:scale>
        <a:sx n="150" d="100"/>
        <a:sy n="150" d="100"/>
      </p:scale>
      <p:origin x="0" y="0"/>
    </p:cViewPr>
  </p:notesTextViewPr>
  <p:sorterViewPr>
    <p:cViewPr varScale="1">
      <p:scale>
        <a:sx n="1" d="1"/>
        <a:sy n="1" d="1"/>
      </p:scale>
      <p:origin x="0" y="-2796"/>
    </p:cViewPr>
  </p:sorterViewPr>
  <p:notesViewPr>
    <p:cSldViewPr showGuides="1">
      <p:cViewPr varScale="1">
        <p:scale>
          <a:sx n="48" d="100"/>
          <a:sy n="48" d="100"/>
        </p:scale>
        <p:origin x="2886" y="5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1" cy="493316"/>
          </a:xfrm>
          <a:prstGeom prst="rect">
            <a:avLst/>
          </a:prstGeom>
        </p:spPr>
        <p:txBody>
          <a:bodyPr vert="horz" lIns="90644" tIns="45322" rIns="90644" bIns="45322" rtlCol="0" anchor="b"/>
          <a:lstStyle>
            <a:lvl1pPr algn="r">
              <a:defRPr sz="1200"/>
            </a:lvl1pPr>
          </a:lstStyle>
          <a:p>
            <a:fld id="{0404BF7C-841B-4FD6-8BDD-C230C1CD8CFA}" type="slidenum">
              <a:rPr kumimoji="1" lang="ja-JP" altLang="en-US" smtClean="0"/>
              <a:t>‹#›</a:t>
            </a:fld>
            <a:endParaRPr kumimoji="1" lang="ja-JP" altLang="en-US"/>
          </a:p>
        </p:txBody>
      </p:sp>
    </p:spTree>
    <p:extLst>
      <p:ext uri="{BB962C8B-B14F-4D97-AF65-F5344CB8AC3E}">
        <p14:creationId xmlns:p14="http://schemas.microsoft.com/office/powerpoint/2010/main" val="1370960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25AB20AC-9493-4FCB-AEC5-635C80A61A62}"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2256FE92-405B-4C67-B1C5-50F0EF4475C9}" type="slidenum">
              <a:rPr kumimoji="1" lang="ja-JP" altLang="en-US" smtClean="0"/>
              <a:t>‹#›</a:t>
            </a:fld>
            <a:endParaRPr kumimoji="1" lang="ja-JP" altLang="en-US"/>
          </a:p>
        </p:txBody>
      </p:sp>
    </p:spTree>
    <p:extLst>
      <p:ext uri="{BB962C8B-B14F-4D97-AF65-F5344CB8AC3E}">
        <p14:creationId xmlns:p14="http://schemas.microsoft.com/office/powerpoint/2010/main" val="42920924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お疲れさまです。</a:t>
            </a:r>
            <a:r>
              <a:rPr kumimoji="1" lang="en-US" altLang="ja-JP" dirty="0"/>
              <a:t>JCHO</a:t>
            </a:r>
            <a:r>
              <a:rPr kumimoji="1" lang="ja-JP" altLang="en-US" dirty="0"/>
              <a:t>九州病院の森本です。私からは、「リネンの取り扱い」についてお話させていただきます。よろしくお願いいたします。</a:t>
            </a:r>
            <a:endParaRPr kumimoji="1" lang="en-US" altLang="ja-JP" dirty="0"/>
          </a:p>
          <a:p>
            <a:endParaRPr kumimoji="1" lang="en-US" altLang="ja-JP" sz="1800" dirty="0">
              <a:effectLst/>
              <a:ea typeface="游明朝" panose="02020400000000000000" pitchFamily="18" charset="-128"/>
              <a:cs typeface="Times New Roman" panose="02020603050405020304" pitchFamily="18" charset="0"/>
            </a:endParaRPr>
          </a:p>
          <a:p>
            <a:r>
              <a:rPr lang="ja-JP" altLang="ja-JP" sz="1800" dirty="0">
                <a:effectLst/>
                <a:ea typeface="游明朝" panose="02020400000000000000" pitchFamily="18" charset="-128"/>
                <a:cs typeface="Times New Roman" panose="02020603050405020304" pitchFamily="18" charset="0"/>
              </a:rPr>
              <a:t>病院で使用されているリネン類をどのように取り扱う必要があるのかを確認していただき、勤務しているご施設のリネンの管理について確認していただければと思います。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a:t>
            </a:fld>
            <a:endParaRPr kumimoji="1" lang="ja-JP" altLang="en-US" dirty="0"/>
          </a:p>
        </p:txBody>
      </p:sp>
    </p:spTree>
    <p:extLst>
      <p:ext uri="{BB962C8B-B14F-4D97-AF65-F5344CB8AC3E}">
        <p14:creationId xmlns:p14="http://schemas.microsoft.com/office/powerpoint/2010/main" val="2604426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回収後のランドリーバッグは、蓋の口をしっかりしめ開放のまま保管しないようにします。ランドリーバッグは、蓋からのはみだしを防止する目的と、作業者が不用意に汚染リネンに触れないようにするためにバッグ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8</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割程度までとしてつめすぎないようにします。汚染リネンを回収したランドリーバッグは毎回洗濯し清潔に管理する必要があります。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汚染リネンが感染の媒介や拡大の直接的な原因になることはまれですが、汚染リネンに触れた手やその手で触れた環境に汚染物質が付着してそれらが伝播の要因になりえますので手指衛生や環境に注意を払う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11</a:t>
            </a:fld>
            <a:endParaRPr kumimoji="1" lang="ja-JP" altLang="en-US"/>
          </a:p>
        </p:txBody>
      </p:sp>
    </p:spTree>
    <p:extLst>
      <p:ext uri="{BB962C8B-B14F-4D97-AF65-F5344CB8AC3E}">
        <p14:creationId xmlns:p14="http://schemas.microsoft.com/office/powerpoint/2010/main" val="348770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汚染リネンの置き場所にも注意が必要です。交差を避けるために清潔リネンの保管場所とは分けて保管しましょう。また、患者さんをケアするエリア、食事を用意するエリア、衛生用品や器具を保管する場所も清潔を保持する必要性が高いエリアですので汚染リネンを置く場所としては不適切です。汚染リネンの保管場所は、汚染リネン庫を設けたり、汚物処理室などに保管場所を設けているご施設が多いか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12</a:t>
            </a:fld>
            <a:endParaRPr kumimoji="1" lang="ja-JP" altLang="en-US"/>
          </a:p>
        </p:txBody>
      </p:sp>
    </p:spTree>
    <p:extLst>
      <p:ext uri="{BB962C8B-B14F-4D97-AF65-F5344CB8AC3E}">
        <p14:creationId xmlns:p14="http://schemas.microsoft.com/office/powerpoint/2010/main" val="397984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眠っているときの汗をしっかりと九州してくれる、触ればいつもさらっとした肌触りで気持ちがいい。熱伝導性がよいことから、熱のこもりが少ないのもポイント。</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6FE92-405B-4C67-B1C5-50F0EF4475C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88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感染性リネンとは、血液・体液・分泌物・排泄物等が付着したリネン、そして感染経路別予防策が必要な患者の使用ずみリネンを感染性リネンとして取り扱います。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14</a:t>
            </a:fld>
            <a:endParaRPr kumimoji="1" lang="ja-JP" altLang="en-US"/>
          </a:p>
        </p:txBody>
      </p:sp>
    </p:spTree>
    <p:extLst>
      <p:ext uri="{BB962C8B-B14F-4D97-AF65-F5344CB8AC3E}">
        <p14:creationId xmlns:p14="http://schemas.microsoft.com/office/powerpoint/2010/main" val="194826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感染性リネンは、密閉性が保たれ汚染物質を周囲に拡散されるのを防ぐため、水溶性ランドリーバッグに入れることが望ましいです。契約によっては、ビニール袋に入れる場合もあるかと思いますが、どちらの場合でも環境の周囲や取り扱う作業者が汚染をうけないように処理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15</a:t>
            </a:fld>
            <a:endParaRPr kumimoji="1" lang="ja-JP" altLang="en-US"/>
          </a:p>
        </p:txBody>
      </p:sp>
    </p:spTree>
    <p:extLst>
      <p:ext uri="{BB962C8B-B14F-4D97-AF65-F5344CB8AC3E}">
        <p14:creationId xmlns:p14="http://schemas.microsoft.com/office/powerpoint/2010/main" val="294148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リネンを使用する現場で回収し、専用のカートで運びます。</a:t>
            </a:r>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16</a:t>
            </a:fld>
            <a:endParaRPr kumimoji="1" lang="ja-JP" altLang="en-US"/>
          </a:p>
        </p:txBody>
      </p:sp>
    </p:spTree>
    <p:extLst>
      <p:ext uri="{BB962C8B-B14F-4D97-AF65-F5344CB8AC3E}">
        <p14:creationId xmlns:p14="http://schemas.microsoft.com/office/powerpoint/2010/main" val="256329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effectLst/>
                <a:ea typeface="游明朝" panose="02020400000000000000" pitchFamily="18" charset="-128"/>
                <a:cs typeface="Times New Roman" panose="02020603050405020304" pitchFamily="18" charset="0"/>
              </a:rPr>
              <a:t>リネンを使用する現場で回収し、専用のカートで運びます。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17</a:t>
            </a:fld>
            <a:endParaRPr kumimoji="1" lang="ja-JP" altLang="en-US"/>
          </a:p>
        </p:txBody>
      </p:sp>
    </p:spTree>
    <p:extLst>
      <p:ext uri="{BB962C8B-B14F-4D97-AF65-F5344CB8AC3E}">
        <p14:creationId xmlns:p14="http://schemas.microsoft.com/office/powerpoint/2010/main" val="135103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感染性リネンは、通常施設で一時消毒して外部委託業者に引き渡すこととされていますが、契約において</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密閉して消毒前のリネンを外部委託業者に引き渡すことも可能です。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厚生労働省推奨の洗濯条件は、洗濯洗剤を加えて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80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分以上の処理を行うこととなっています。この処理によって芽胞を除く微生物を殺滅できます。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256FE92-405B-4C67-B1C5-50F0EF4475C9}" type="slidenum">
              <a:rPr kumimoji="1" lang="ja-JP" altLang="en-US" smtClean="0"/>
              <a:t>18</a:t>
            </a:fld>
            <a:endParaRPr kumimoji="1" lang="ja-JP" altLang="en-US"/>
          </a:p>
        </p:txBody>
      </p:sp>
    </p:spTree>
    <p:extLst>
      <p:ext uri="{BB962C8B-B14F-4D97-AF65-F5344CB8AC3E}">
        <p14:creationId xmlns:p14="http://schemas.microsoft.com/office/powerpoint/2010/main" val="2433323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19</a:t>
            </a:fld>
            <a:endParaRPr kumimoji="1" lang="ja-JP" altLang="en-US"/>
          </a:p>
        </p:txBody>
      </p:sp>
    </p:spTree>
    <p:extLst>
      <p:ext uri="{BB962C8B-B14F-4D97-AF65-F5344CB8AC3E}">
        <p14:creationId xmlns:p14="http://schemas.microsoft.com/office/powerpoint/2010/main" val="127792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20</a:t>
            </a:fld>
            <a:endParaRPr kumimoji="1" lang="ja-JP" altLang="en-US"/>
          </a:p>
        </p:txBody>
      </p:sp>
    </p:spTree>
    <p:extLst>
      <p:ext uri="{BB962C8B-B14F-4D97-AF65-F5344CB8AC3E}">
        <p14:creationId xmlns:p14="http://schemas.microsoft.com/office/powerpoint/2010/main" val="229422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lnSpc>
                <a:spcPts val="4758"/>
              </a:lnSpc>
              <a:spcBef>
                <a:spcPts val="1190"/>
              </a:spcBef>
              <a:defRPr/>
            </a:pPr>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3</a:t>
            </a:fld>
            <a:endParaRPr kumimoji="1" lang="ja-JP" altLang="en-US"/>
          </a:p>
        </p:txBody>
      </p:sp>
    </p:spTree>
    <p:extLst>
      <p:ext uri="{BB962C8B-B14F-4D97-AF65-F5344CB8AC3E}">
        <p14:creationId xmlns:p14="http://schemas.microsoft.com/office/powerpoint/2010/main" val="548003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21</a:t>
            </a:fld>
            <a:endParaRPr kumimoji="1" lang="ja-JP" altLang="en-US"/>
          </a:p>
        </p:txBody>
      </p:sp>
    </p:spTree>
    <p:extLst>
      <p:ext uri="{BB962C8B-B14F-4D97-AF65-F5344CB8AC3E}">
        <p14:creationId xmlns:p14="http://schemas.microsoft.com/office/powerpoint/2010/main" val="377419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4</a:t>
            </a:fld>
            <a:endParaRPr kumimoji="1" lang="ja-JP" altLang="en-US"/>
          </a:p>
        </p:txBody>
      </p:sp>
    </p:spTree>
    <p:extLst>
      <p:ext uri="{BB962C8B-B14F-4D97-AF65-F5344CB8AC3E}">
        <p14:creationId xmlns:p14="http://schemas.microsoft.com/office/powerpoint/2010/main" val="409598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5</a:t>
            </a:fld>
            <a:endParaRPr kumimoji="1" lang="ja-JP" altLang="en-US"/>
          </a:p>
        </p:txBody>
      </p:sp>
    </p:spTree>
    <p:extLst>
      <p:ext uri="{BB962C8B-B14F-4D97-AF65-F5344CB8AC3E}">
        <p14:creationId xmlns:p14="http://schemas.microsoft.com/office/powerpoint/2010/main" val="245492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リネンの洗濯などは、多くの施設では外部委託業者に委託していると思います。洗濯業者が院内の各部署に洗濯後のリネンを運ぶことが多いと思います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2256FE92-405B-4C67-B1C5-50F0EF4475C9}" type="slidenum">
              <a:rPr kumimoji="1" lang="ja-JP" altLang="en-US" smtClean="0"/>
              <a:t>6</a:t>
            </a:fld>
            <a:endParaRPr kumimoji="1" lang="ja-JP" altLang="en-US"/>
          </a:p>
        </p:txBody>
      </p:sp>
    </p:spTree>
    <p:extLst>
      <p:ext uri="{BB962C8B-B14F-4D97-AF65-F5344CB8AC3E}">
        <p14:creationId xmlns:p14="http://schemas.microsoft.com/office/powerpoint/2010/main" val="171199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清潔リネンとは洗濯後のリネンを示します。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リネンの積み込み、運搬、積み下ろし時に塵埃や汚れから守ります。</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清潔リネンの運搬は、清潔なカートを使用します。カートの素材ですが、運搬後に清拭できるステンレスやプラステッィクのような素材の方が清潔に管理できます。布ばりのカートは定期的に洗濯できる仕様になっていればよいのですが、なっていない場合には、中にビニール袋をかぶせ直接布とリネンとが接触しないようにすれば清潔を保持できます。</a:t>
            </a:r>
          </a:p>
          <a:p>
            <a:pPr marL="22860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清潔と不潔が交差しないよう清潔リネンと汚染リネンの運搬は別々のカートで行う必要があります。清潔リネンと汚染リネンを取り扱う作業者が異なる場合には交差しにくいですが、作業者が同じ場合は手指衛生を行って清潔な手でリネン類を運搬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7</a:t>
            </a:fld>
            <a:endParaRPr kumimoji="1" lang="ja-JP" altLang="en-US"/>
          </a:p>
        </p:txBody>
      </p:sp>
    </p:spTree>
    <p:extLst>
      <p:ext uri="{BB962C8B-B14F-4D97-AF65-F5344CB8AC3E}">
        <p14:creationId xmlns:p14="http://schemas.microsoft.com/office/powerpoint/2010/main" val="97575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清潔リネンの保管は、専用の保管室やキャビネットなどで保管します。キャビネットは必ず扉がついていることが必要です。使用後のリネンと混在しないよう別々の場所で保管します。また、保管庫内の清潔保持も重要です。清潔保持のために定期的に清拭をするということも大切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8</a:t>
            </a:fld>
            <a:endParaRPr kumimoji="1" lang="ja-JP" altLang="en-US"/>
          </a:p>
        </p:txBody>
      </p:sp>
    </p:spTree>
    <p:extLst>
      <p:ext uri="{BB962C8B-B14F-4D97-AF65-F5344CB8AC3E}">
        <p14:creationId xmlns:p14="http://schemas.microsoft.com/office/powerpoint/2010/main" val="216383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en-US" dirty="0"/>
              <a:t>リネンを廊下にあるストレッチャーやベッド、ワゴンなどに山積みになっている</a:t>
            </a:r>
          </a:p>
          <a:p>
            <a:r>
              <a:rPr kumimoji="1" lang="ja-JP" altLang="en-US" dirty="0"/>
              <a:t>一時的でもリネンをリネン室の外に保管するときは、大きな布やビニール袋でカバーしてリネンが汚染されないように注意する</a:t>
            </a:r>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9</a:t>
            </a:fld>
            <a:endParaRPr kumimoji="1" lang="ja-JP" altLang="en-US"/>
          </a:p>
        </p:txBody>
      </p:sp>
    </p:spTree>
    <p:extLst>
      <p:ext uri="{BB962C8B-B14F-4D97-AF65-F5344CB8AC3E}">
        <p14:creationId xmlns:p14="http://schemas.microsoft.com/office/powerpoint/2010/main" val="379891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空気、環境表面、人への汚染を避けるために埃をたてないように静かに作業を行い、床に置いたりせずに回収後はすぐにカートに入れ、汚染リネンを抱えるなど衣服に接触しないようにします。また、埃や落屑などの巻き上がりを防止するために、リネンの分類はベッドサイドで行いランドリーバッグや専用の容器に入れましょう。</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256FE92-405B-4C67-B1C5-50F0EF4475C9}" type="slidenum">
              <a:rPr kumimoji="1" lang="ja-JP" altLang="en-US" smtClean="0"/>
              <a:t>10</a:t>
            </a:fld>
            <a:endParaRPr kumimoji="1" lang="ja-JP" altLang="en-US"/>
          </a:p>
        </p:txBody>
      </p:sp>
    </p:spTree>
    <p:extLst>
      <p:ext uri="{BB962C8B-B14F-4D97-AF65-F5344CB8AC3E}">
        <p14:creationId xmlns:p14="http://schemas.microsoft.com/office/powerpoint/2010/main" val="47081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57897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259553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60248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988840"/>
            <a:ext cx="8229600" cy="41373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603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227525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2547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26703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96949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87181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17747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F958BC-4DF6-4348-8AEA-011757E6F8B1}" type="datetimeFigureOut">
              <a:rPr kumimoji="1" lang="ja-JP" altLang="en-US" smtClean="0"/>
              <a:t>2024/3/4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a:xfrm>
            <a:off x="5868144" y="6381328"/>
            <a:ext cx="3034680" cy="365125"/>
          </a:xfrm>
          <a:prstGeom prst="rect">
            <a:avLst/>
          </a:prstGeom>
        </p:spPr>
        <p:txBody>
          <a:bodyPr/>
          <a:lstStyle/>
          <a:p>
            <a:fld id="{4199F2AD-4E2C-4B1F-9901-F956814B5789}" type="slidenum">
              <a:rPr kumimoji="1" lang="ja-JP" altLang="en-US" smtClean="0"/>
              <a:t>‹#›</a:t>
            </a:fld>
            <a:endParaRPr kumimoji="1" lang="ja-JP" altLang="en-US" dirty="0"/>
          </a:p>
        </p:txBody>
      </p:sp>
    </p:spTree>
    <p:extLst>
      <p:ext uri="{BB962C8B-B14F-4D97-AF65-F5344CB8AC3E}">
        <p14:creationId xmlns:p14="http://schemas.microsoft.com/office/powerpoint/2010/main" val="96612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958BC-4DF6-4348-8AEA-011757E6F8B1}" type="datetimeFigureOut">
              <a:rPr kumimoji="1" lang="ja-JP" altLang="en-US" smtClean="0"/>
              <a:t>2024/3/4</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273632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mp"/><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4016" y="1844824"/>
            <a:ext cx="8820472" cy="1728192"/>
          </a:xfrm>
        </p:spPr>
        <p:txBody>
          <a:bodyPr>
            <a:noAutofit/>
          </a:bodyPr>
          <a:lstStyle/>
          <a:p>
            <a:r>
              <a:rPr kumimoji="1" lang="ja-JP" altLang="en-US" sz="6000" b="1" dirty="0">
                <a:latin typeface="ＭＳ Ｐゴシック" panose="020B0600070205080204" pitchFamily="50" charset="-128"/>
                <a:ea typeface="ＭＳ Ｐゴシック" panose="020B0600070205080204" pitchFamily="50" charset="-128"/>
              </a:rPr>
              <a:t>リネンの取り扱い</a:t>
            </a:r>
          </a:p>
        </p:txBody>
      </p:sp>
      <p:sp>
        <p:nvSpPr>
          <p:cNvPr id="3" name="サブタイトル 2"/>
          <p:cNvSpPr>
            <a:spLocks noGrp="1"/>
          </p:cNvSpPr>
          <p:nvPr>
            <p:ph type="subTitle" idx="1"/>
          </p:nvPr>
        </p:nvSpPr>
        <p:spPr>
          <a:xfrm>
            <a:off x="800962" y="4653136"/>
            <a:ext cx="7506580" cy="1728192"/>
          </a:xfrm>
        </p:spPr>
        <p:txBody>
          <a:bodyPr>
            <a:normAutofit/>
          </a:bodyPr>
          <a:lstStyle/>
          <a:p>
            <a:pPr>
              <a:spcBef>
                <a:spcPct val="0"/>
              </a:spcBef>
            </a:pPr>
            <a:r>
              <a:rPr lang="ja-JP" altLang="en-US" sz="2800" dirty="0">
                <a:solidFill>
                  <a:schemeClr val="tx1"/>
                </a:solidFill>
                <a:latin typeface="ＭＳ Ｐゴシック" charset="-128"/>
              </a:rPr>
              <a:t>独立行政法人　地域医療機能推進機構</a:t>
            </a:r>
            <a:endParaRPr lang="en-US" altLang="ja-JP" sz="2800" dirty="0">
              <a:solidFill>
                <a:schemeClr val="tx1"/>
              </a:solidFill>
              <a:latin typeface="ＭＳ Ｐゴシック" charset="-128"/>
            </a:endParaRPr>
          </a:p>
          <a:p>
            <a:pPr>
              <a:spcBef>
                <a:spcPct val="0"/>
              </a:spcBef>
            </a:pPr>
            <a:r>
              <a:rPr lang="ja-JP" altLang="en-US" dirty="0">
                <a:solidFill>
                  <a:schemeClr val="tx1"/>
                </a:solidFill>
                <a:latin typeface="ＭＳ Ｐゴシック" charset="-128"/>
              </a:rPr>
              <a:t>九州病院</a:t>
            </a:r>
            <a:r>
              <a:rPr lang="ja-JP" altLang="ja-JP" sz="2800" dirty="0">
                <a:solidFill>
                  <a:schemeClr val="tx1"/>
                </a:solidFill>
              </a:rPr>
              <a:t>　</a:t>
            </a:r>
            <a:endParaRPr lang="ja-JP" altLang="en-US" sz="2800" dirty="0">
              <a:solidFill>
                <a:schemeClr val="tx1"/>
              </a:solidFill>
            </a:endParaRPr>
          </a:p>
          <a:p>
            <a:r>
              <a:rPr lang="ja-JP" altLang="en-US" sz="2800" dirty="0">
                <a:solidFill>
                  <a:schemeClr val="tx1"/>
                </a:solidFill>
              </a:rPr>
              <a:t>森本　麗華</a:t>
            </a:r>
            <a:endParaRPr kumimoji="1" lang="ja-JP" altLang="en-US" sz="2800" dirty="0">
              <a:solidFill>
                <a:schemeClr val="tx1"/>
              </a:solidFill>
            </a:endParaRPr>
          </a:p>
        </p:txBody>
      </p:sp>
      <p:sp>
        <p:nvSpPr>
          <p:cNvPr id="4" name="テキスト ボックス 3"/>
          <p:cNvSpPr txBox="1"/>
          <p:nvPr/>
        </p:nvSpPr>
        <p:spPr>
          <a:xfrm>
            <a:off x="971600" y="548680"/>
            <a:ext cx="7128792" cy="461665"/>
          </a:xfrm>
          <a:prstGeom prst="rect">
            <a:avLst/>
          </a:prstGeom>
          <a:noFill/>
        </p:spPr>
        <p:txBody>
          <a:bodyPr wrap="square" rtlCol="0">
            <a:spAutoFit/>
          </a:bodyPr>
          <a:lstStyle/>
          <a:p>
            <a:pPr algn="ctr"/>
            <a:r>
              <a:rPr lang="ja-JP" altLang="en-US" sz="2400" dirty="0"/>
              <a:t>第</a:t>
            </a:r>
            <a:r>
              <a:rPr lang="en-US" altLang="ja-JP" sz="2400" dirty="0"/>
              <a:t>28</a:t>
            </a:r>
            <a:r>
              <a:rPr lang="ja-JP" altLang="en-US" sz="2400" dirty="0"/>
              <a:t>回メディカルスタッフのための感染対策セミナー</a:t>
            </a:r>
            <a:endParaRPr kumimoji="1" lang="ja-JP" altLang="en-US" sz="2400" dirty="0"/>
          </a:p>
        </p:txBody>
      </p:sp>
      <p:sp>
        <p:nvSpPr>
          <p:cNvPr id="5" name="テキスト ボックス 4"/>
          <p:cNvSpPr txBox="1"/>
          <p:nvPr/>
        </p:nvSpPr>
        <p:spPr>
          <a:xfrm>
            <a:off x="2339752" y="4149080"/>
            <a:ext cx="4320480" cy="523220"/>
          </a:xfrm>
          <a:prstGeom prst="rect">
            <a:avLst/>
          </a:prstGeom>
          <a:noFill/>
        </p:spPr>
        <p:txBody>
          <a:bodyPr wrap="square" rtlCol="0">
            <a:spAutoFit/>
          </a:bodyPr>
          <a:lstStyle/>
          <a:p>
            <a:pPr algn="ctr"/>
            <a:r>
              <a:rPr kumimoji="1" lang="en-US" altLang="ja-JP" sz="2800" dirty="0"/>
              <a:t>2024</a:t>
            </a:r>
            <a:r>
              <a:rPr kumimoji="1" lang="ja-JP" altLang="en-US" sz="2800" dirty="0"/>
              <a:t>年</a:t>
            </a:r>
            <a:r>
              <a:rPr lang="en-US" altLang="ja-JP" sz="2800" dirty="0"/>
              <a:t>3</a:t>
            </a:r>
            <a:r>
              <a:rPr kumimoji="1" lang="ja-JP" altLang="en-US" sz="2800" dirty="0"/>
              <a:t>月</a:t>
            </a:r>
            <a:r>
              <a:rPr lang="en-US" altLang="ja-JP" sz="2800" dirty="0"/>
              <a:t>6</a:t>
            </a:r>
            <a:r>
              <a:rPr kumimoji="1" lang="ja-JP" altLang="en-US" sz="2800" dirty="0"/>
              <a:t>日（水）</a:t>
            </a:r>
          </a:p>
        </p:txBody>
      </p:sp>
    </p:spTree>
    <p:extLst>
      <p:ext uri="{BB962C8B-B14F-4D97-AF65-F5344CB8AC3E}">
        <p14:creationId xmlns:p14="http://schemas.microsoft.com/office/powerpoint/2010/main" val="234161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544776"/>
            <a:ext cx="8229600" cy="3108360"/>
          </a:xfrm>
        </p:spPr>
        <p:txBody>
          <a:bodyPr>
            <a:normAutofit fontScale="77500" lnSpcReduction="20000"/>
          </a:bodyPr>
          <a:lstStyle/>
          <a:p>
            <a:pPr>
              <a:lnSpc>
                <a:spcPct val="150000"/>
              </a:lnSpc>
            </a:pPr>
            <a:r>
              <a:rPr lang="ja-JP" altLang="en-US" dirty="0"/>
              <a:t>交換したリネンなどは埃を立てないように、静かに取り扱う</a:t>
            </a:r>
            <a:endParaRPr lang="en-US" altLang="ja-JP" dirty="0"/>
          </a:p>
          <a:p>
            <a:pPr>
              <a:lnSpc>
                <a:spcPct val="150000"/>
              </a:lnSpc>
            </a:pPr>
            <a:r>
              <a:rPr lang="ja-JP" altLang="en-US" dirty="0"/>
              <a:t>汚れたリネンを床に置かない</a:t>
            </a:r>
            <a:endParaRPr lang="en-US" altLang="ja-JP" dirty="0"/>
          </a:p>
          <a:p>
            <a:pPr>
              <a:lnSpc>
                <a:spcPct val="150000"/>
              </a:lnSpc>
            </a:pPr>
            <a:r>
              <a:rPr lang="ja-JP" altLang="en-US" dirty="0"/>
              <a:t>汚れたリネンを抱えるなど衣服に接触しないようにする</a:t>
            </a:r>
            <a:endParaRPr lang="en-US" altLang="ja-JP" dirty="0"/>
          </a:p>
          <a:p>
            <a:pPr>
              <a:lnSpc>
                <a:spcPts val="3200"/>
              </a:lnSpc>
            </a:pPr>
            <a:r>
              <a:rPr lang="ja-JP" altLang="en-US" dirty="0"/>
              <a:t>リネン類の分別はベッドサイドで行い、ランドリーバッグや専用の容器に入れる</a:t>
            </a:r>
            <a:endParaRPr lang="en-US" altLang="ja-JP" dirty="0"/>
          </a:p>
        </p:txBody>
      </p:sp>
      <p:sp>
        <p:nvSpPr>
          <p:cNvPr id="4" name="タイトル 1"/>
          <p:cNvSpPr>
            <a:spLocks noGrp="1"/>
          </p:cNvSpPr>
          <p:nvPr>
            <p:ph type="title"/>
          </p:nvPr>
        </p:nvSpPr>
        <p:spPr>
          <a:xfrm>
            <a:off x="395536" y="260648"/>
            <a:ext cx="8229600" cy="1143000"/>
          </a:xfrm>
        </p:spPr>
        <p:txBody>
          <a:bodyPr/>
          <a:lstStyle/>
          <a:p>
            <a:r>
              <a:rPr lang="ja-JP" altLang="en-US" dirty="0"/>
              <a:t>汚染したリネンの取り扱い</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ホームベース 4">
            <a:extLst>
              <a:ext uri="{FF2B5EF4-FFF2-40B4-BE49-F238E27FC236}">
                <a16:creationId xmlns:a16="http://schemas.microsoft.com/office/drawing/2014/main" id="{FE0BB482-138D-4CBB-950C-7FDB7822414C}"/>
              </a:ext>
            </a:extLst>
          </p:cNvPr>
          <p:cNvSpPr/>
          <p:nvPr/>
        </p:nvSpPr>
        <p:spPr>
          <a:xfrm>
            <a:off x="179512" y="5310189"/>
            <a:ext cx="5545013" cy="1142999"/>
          </a:xfrm>
          <a:prstGeom prst="homePlate">
            <a:avLst/>
          </a:prstGeom>
          <a:solidFill>
            <a:srgbClr val="BBE0E3"/>
          </a:solidFill>
          <a:ln w="19050" cap="flat" cmpd="sng" algn="ctr">
            <a:solidFill>
              <a:srgbClr val="FFFFFF"/>
            </a:solidFill>
            <a:prstDash val="solid"/>
            <a:miter lim="800000"/>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3200" i="0" u="none" strike="noStrike" kern="0" cap="none" spc="0" normalizeH="0" baseline="0" noProof="0" dirty="0">
                <a:ln>
                  <a:noFill/>
                </a:ln>
                <a:solidFill>
                  <a:srgbClr val="000000"/>
                </a:solidFill>
                <a:effectLst/>
                <a:uLnTx/>
                <a:uFillTx/>
                <a:latin typeface="Arial"/>
                <a:ea typeface="ＭＳ Ｐゴシック"/>
                <a:cs typeface="+mn-cs"/>
              </a:rPr>
              <a:t>シーツ交換の時はランドリーカートを持っていきましょう</a:t>
            </a:r>
            <a:endParaRPr kumimoji="0" lang="en-US" altLang="ja-JP" sz="320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9" name="図 1">
            <a:extLst>
              <a:ext uri="{FF2B5EF4-FFF2-40B4-BE49-F238E27FC236}">
                <a16:creationId xmlns:a16="http://schemas.microsoft.com/office/drawing/2014/main" id="{BDCAC236-607F-41E8-9593-25C0F3FF3E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359275"/>
            <a:ext cx="30972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41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555069"/>
            <a:ext cx="8136904" cy="2810035"/>
          </a:xfrm>
        </p:spPr>
        <p:txBody>
          <a:bodyPr>
            <a:normAutofit fontScale="85000" lnSpcReduction="10000"/>
          </a:bodyPr>
          <a:lstStyle/>
          <a:p>
            <a:pPr>
              <a:lnSpc>
                <a:spcPct val="150000"/>
              </a:lnSpc>
            </a:pPr>
            <a:r>
              <a:rPr lang="ja-JP" altLang="en-US" dirty="0"/>
              <a:t>回収後のランドリーバッグは袋の口をしっかり閉める </a:t>
            </a:r>
            <a:endParaRPr lang="en-US" altLang="ja-JP" dirty="0"/>
          </a:p>
          <a:p>
            <a:pPr>
              <a:lnSpc>
                <a:spcPct val="150000"/>
              </a:lnSpc>
            </a:pPr>
            <a:r>
              <a:rPr lang="ja-JP" altLang="en-US" dirty="0"/>
              <a:t>ランドリーバッグは詰めすぎない </a:t>
            </a:r>
            <a:r>
              <a:rPr lang="en-US" altLang="ja-JP" dirty="0"/>
              <a:t>(8</a:t>
            </a:r>
            <a:r>
              <a:rPr lang="ja-JP" altLang="en-US" dirty="0"/>
              <a:t>割程度 </a:t>
            </a:r>
            <a:r>
              <a:rPr lang="en-US" altLang="ja-JP" dirty="0"/>
              <a:t>) </a:t>
            </a:r>
          </a:p>
          <a:p>
            <a:pPr>
              <a:lnSpc>
                <a:spcPts val="3400"/>
              </a:lnSpc>
            </a:pPr>
            <a:r>
              <a:rPr lang="ja-JP" altLang="en-US" dirty="0"/>
              <a:t>汚染リネンを回収したランドリー バッグは洗濯し衛生的に管理する </a:t>
            </a:r>
            <a:endParaRPr lang="en-US" altLang="ja-JP" dirty="0"/>
          </a:p>
        </p:txBody>
      </p:sp>
      <p:sp>
        <p:nvSpPr>
          <p:cNvPr id="4" name="タイトル 1"/>
          <p:cNvSpPr>
            <a:spLocks noGrp="1"/>
          </p:cNvSpPr>
          <p:nvPr>
            <p:ph type="title"/>
          </p:nvPr>
        </p:nvSpPr>
        <p:spPr>
          <a:xfrm>
            <a:off x="395536" y="260648"/>
            <a:ext cx="8229600" cy="1143000"/>
          </a:xfrm>
        </p:spPr>
        <p:txBody>
          <a:bodyPr/>
          <a:lstStyle/>
          <a:p>
            <a:r>
              <a:rPr lang="ja-JP" altLang="en-US" dirty="0"/>
              <a:t>リネン</a:t>
            </a:r>
            <a:r>
              <a:rPr kumimoji="1" lang="ja-JP" altLang="en-US" dirty="0"/>
              <a:t>交換時の注意点</a:t>
            </a:r>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CC0AE1B-74E9-4CB0-AC72-2684ACCA4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648861"/>
            <a:ext cx="1429201" cy="2873769"/>
          </a:xfrm>
          <a:prstGeom prst="rect">
            <a:avLst/>
          </a:prstGeom>
        </p:spPr>
      </p:pic>
    </p:spTree>
    <p:extLst>
      <p:ext uri="{BB962C8B-B14F-4D97-AF65-F5344CB8AC3E}">
        <p14:creationId xmlns:p14="http://schemas.microsoft.com/office/powerpoint/2010/main" val="49528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95536" y="260648"/>
            <a:ext cx="8229600" cy="1143000"/>
          </a:xfrm>
        </p:spPr>
        <p:txBody>
          <a:bodyPr>
            <a:normAutofit fontScale="90000"/>
          </a:bodyPr>
          <a:lstStyle/>
          <a:p>
            <a:r>
              <a:rPr lang="ja-JP" altLang="en-US" dirty="0"/>
              <a:t>汚染リネンを置いてはいけない場所</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B35BF354-93D6-4FFD-BF2F-5C3E9FD3E77D}"/>
              </a:ext>
            </a:extLst>
          </p:cNvPr>
          <p:cNvSpPr>
            <a:spLocks noGrp="1"/>
          </p:cNvSpPr>
          <p:nvPr>
            <p:ph idx="1"/>
          </p:nvPr>
        </p:nvSpPr>
        <p:spPr>
          <a:xfrm>
            <a:off x="395536" y="1684788"/>
            <a:ext cx="8229600" cy="4137323"/>
          </a:xfrm>
        </p:spPr>
        <p:txBody>
          <a:bodyPr/>
          <a:lstStyle/>
          <a:p>
            <a:r>
              <a:rPr lang="ja-JP" altLang="en-US" dirty="0"/>
              <a:t>清潔リネンの保管場所 </a:t>
            </a:r>
            <a:endParaRPr lang="en-US" altLang="ja-JP" dirty="0"/>
          </a:p>
          <a:p>
            <a:r>
              <a:rPr lang="ja-JP" altLang="en-US" dirty="0"/>
              <a:t>患者のケアエリア </a:t>
            </a:r>
            <a:endParaRPr lang="en-US" altLang="ja-JP" dirty="0"/>
          </a:p>
          <a:p>
            <a:r>
              <a:rPr lang="ja-JP" altLang="en-US" dirty="0"/>
              <a:t>食事を用意するエリア </a:t>
            </a:r>
            <a:endParaRPr lang="en-US" altLang="ja-JP" dirty="0"/>
          </a:p>
          <a:p>
            <a:r>
              <a:rPr lang="ja-JP" altLang="en-US" dirty="0"/>
              <a:t>衛生用品や器具の保管場所</a:t>
            </a:r>
          </a:p>
        </p:txBody>
      </p:sp>
      <p:pic>
        <p:nvPicPr>
          <p:cNvPr id="3" name="図 2">
            <a:extLst>
              <a:ext uri="{FF2B5EF4-FFF2-40B4-BE49-F238E27FC236}">
                <a16:creationId xmlns:a16="http://schemas.microsoft.com/office/drawing/2014/main" id="{C7AFB561-72ED-4B2E-AF7F-9DACC0A37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4" y="3888337"/>
            <a:ext cx="2691214" cy="2232248"/>
          </a:xfrm>
          <a:prstGeom prst="rect">
            <a:avLst/>
          </a:prstGeom>
        </p:spPr>
      </p:pic>
    </p:spTree>
    <p:extLst>
      <p:ext uri="{BB962C8B-B14F-4D97-AF65-F5344CB8AC3E}">
        <p14:creationId xmlns:p14="http://schemas.microsoft.com/office/powerpoint/2010/main" val="266699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95536" y="260648"/>
            <a:ext cx="8229600" cy="1143000"/>
          </a:xfrm>
        </p:spPr>
        <p:txBody>
          <a:bodyPr>
            <a:normAutofit/>
          </a:bodyPr>
          <a:lstStyle/>
          <a:p>
            <a:r>
              <a:rPr lang="ja-JP" altLang="en-US" dirty="0"/>
              <a:t>汚染リネンからみつかる異物</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B35BF354-93D6-4FFD-BF2F-5C3E9FD3E77D}"/>
              </a:ext>
            </a:extLst>
          </p:cNvPr>
          <p:cNvSpPr>
            <a:spLocks noGrp="1"/>
          </p:cNvSpPr>
          <p:nvPr>
            <p:ph idx="1"/>
          </p:nvPr>
        </p:nvSpPr>
        <p:spPr>
          <a:xfrm>
            <a:off x="457200" y="1772816"/>
            <a:ext cx="8229600" cy="4137323"/>
          </a:xfrm>
        </p:spPr>
        <p:txBody>
          <a:bodyPr>
            <a:normAutofit fontScale="92500" lnSpcReduction="20000"/>
          </a:bodyPr>
          <a:lstStyle/>
          <a:p>
            <a:r>
              <a:rPr lang="ja-JP" altLang="en-US" dirty="0"/>
              <a:t>不注意でリネンに残されるもの</a:t>
            </a:r>
            <a:endParaRPr lang="en-US" altLang="ja-JP" dirty="0"/>
          </a:p>
          <a:p>
            <a:r>
              <a:rPr lang="ja-JP" altLang="en-US" dirty="0"/>
              <a:t>使用後の注射針・鋭利器材</a:t>
            </a:r>
            <a:endParaRPr lang="en-US" altLang="ja-JP" dirty="0"/>
          </a:p>
          <a:p>
            <a:r>
              <a:rPr lang="ja-JP" altLang="en-US" dirty="0"/>
              <a:t>手術用器具</a:t>
            </a:r>
            <a:endParaRPr lang="en-US" altLang="ja-JP" dirty="0"/>
          </a:p>
          <a:p>
            <a:r>
              <a:rPr lang="ja-JP" altLang="en-US" dirty="0"/>
              <a:t>入れ歯</a:t>
            </a:r>
            <a:endParaRPr lang="en-US" altLang="ja-JP" dirty="0"/>
          </a:p>
          <a:p>
            <a:r>
              <a:rPr lang="ja-JP" altLang="en-US" dirty="0"/>
              <a:t>オムツ</a:t>
            </a:r>
            <a:endParaRPr lang="en-US" altLang="ja-JP" dirty="0"/>
          </a:p>
          <a:p>
            <a:r>
              <a:rPr lang="ja-JP" altLang="en-US" dirty="0"/>
              <a:t>メガネ</a:t>
            </a:r>
            <a:endParaRPr lang="en-US" altLang="ja-JP" dirty="0"/>
          </a:p>
          <a:p>
            <a:r>
              <a:rPr lang="ja-JP" altLang="en-US" dirty="0"/>
              <a:t>補聴器 など </a:t>
            </a:r>
            <a:endParaRPr lang="en-US" altLang="ja-JP" dirty="0"/>
          </a:p>
          <a:p>
            <a:endParaRPr lang="en-US" altLang="ja-JP" dirty="0"/>
          </a:p>
          <a:p>
            <a:pPr marL="0" indent="0">
              <a:buNone/>
            </a:pPr>
            <a:r>
              <a:rPr lang="ja-JP" altLang="en-US" dirty="0"/>
              <a:t>　</a:t>
            </a:r>
            <a:r>
              <a:rPr lang="en-US" altLang="ja-JP" dirty="0"/>
              <a:t>※</a:t>
            </a:r>
            <a:r>
              <a:rPr lang="ja-JP" altLang="en-US" dirty="0"/>
              <a:t>混入物による針刺しなどに十分注意すること</a:t>
            </a:r>
          </a:p>
        </p:txBody>
      </p:sp>
      <p:pic>
        <p:nvPicPr>
          <p:cNvPr id="7" name="図 6">
            <a:extLst>
              <a:ext uri="{FF2B5EF4-FFF2-40B4-BE49-F238E27FC236}">
                <a16:creationId xmlns:a16="http://schemas.microsoft.com/office/drawing/2014/main" id="{6EBC25AD-FCA3-47B9-9DFB-51E396F3C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625790"/>
            <a:ext cx="1954022" cy="2367066"/>
          </a:xfrm>
          <a:prstGeom prst="rect">
            <a:avLst/>
          </a:prstGeom>
        </p:spPr>
      </p:pic>
    </p:spTree>
    <p:extLst>
      <p:ext uri="{BB962C8B-B14F-4D97-AF65-F5344CB8AC3E}">
        <p14:creationId xmlns:p14="http://schemas.microsoft.com/office/powerpoint/2010/main" val="297589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28800"/>
            <a:ext cx="8640960" cy="3456384"/>
          </a:xfrm>
        </p:spPr>
        <p:txBody>
          <a:bodyPr>
            <a:normAutofit/>
          </a:bodyPr>
          <a:lstStyle/>
          <a:p>
            <a:pPr>
              <a:lnSpc>
                <a:spcPct val="150000"/>
              </a:lnSpc>
            </a:pPr>
            <a:r>
              <a:rPr lang="ja-JP" altLang="en-US" sz="2600" dirty="0"/>
              <a:t>血液・体液・分泌物・排泄物等の付着したリネン </a:t>
            </a:r>
            <a:endParaRPr lang="en-US" altLang="ja-JP" sz="2600" dirty="0"/>
          </a:p>
          <a:p>
            <a:pPr>
              <a:lnSpc>
                <a:spcPct val="150000"/>
              </a:lnSpc>
            </a:pPr>
            <a:r>
              <a:rPr lang="ja-JP" altLang="en-US" sz="2600" dirty="0"/>
              <a:t>感染経路別予防策が必要な患者の使用済みリネン</a:t>
            </a:r>
            <a:endParaRPr lang="en-US" altLang="ja-JP" sz="2600" dirty="0"/>
          </a:p>
          <a:p>
            <a:pPr marL="0" indent="0">
              <a:lnSpc>
                <a:spcPts val="3200"/>
              </a:lnSpc>
              <a:buNone/>
            </a:pPr>
            <a:r>
              <a:rPr lang="ja-JP" altLang="en-US" sz="2600" dirty="0">
                <a:latin typeface="Arial" panose="020B0604020202020204" pitchFamily="34" charset="0"/>
              </a:rPr>
              <a:t>　➡感染性リネンを交換する時は、適切な防護具</a:t>
            </a:r>
            <a:r>
              <a:rPr lang="en-US" altLang="ja-JP" sz="2600" dirty="0">
                <a:latin typeface="Arial" panose="020B0604020202020204" pitchFamily="34" charset="0"/>
              </a:rPr>
              <a:t>(</a:t>
            </a:r>
            <a:r>
              <a:rPr lang="ja-JP" altLang="en-US" sz="2600" dirty="0">
                <a:latin typeface="Arial" panose="020B0604020202020204" pitchFamily="34" charset="0"/>
              </a:rPr>
              <a:t>マスク、エ</a:t>
            </a:r>
            <a:endParaRPr lang="en-US" altLang="ja-JP" sz="2600" dirty="0">
              <a:latin typeface="Arial" panose="020B0604020202020204" pitchFamily="34" charset="0"/>
            </a:endParaRPr>
          </a:p>
          <a:p>
            <a:pPr marL="0" indent="0">
              <a:lnSpc>
                <a:spcPts val="3200"/>
              </a:lnSpc>
              <a:buNone/>
            </a:pPr>
            <a:r>
              <a:rPr lang="ja-JP" altLang="en-US" sz="2600" dirty="0">
                <a:latin typeface="Arial" panose="020B0604020202020204" pitchFamily="34" charset="0"/>
              </a:rPr>
              <a:t>　　プロン、手袋</a:t>
            </a:r>
            <a:r>
              <a:rPr lang="en-US" altLang="ja-JP" sz="2600" dirty="0">
                <a:latin typeface="Arial" panose="020B0604020202020204" pitchFamily="34" charset="0"/>
              </a:rPr>
              <a:t>)</a:t>
            </a:r>
            <a:r>
              <a:rPr lang="ja-JP" altLang="en-US" sz="2600" dirty="0">
                <a:latin typeface="Arial" panose="020B0604020202020204" pitchFamily="34" charset="0"/>
              </a:rPr>
              <a:t>を装着し、すぐに所定のビニール袋に入れ</a:t>
            </a:r>
            <a:endParaRPr lang="en-US" altLang="ja-JP" sz="2600" dirty="0">
              <a:latin typeface="Arial" panose="020B0604020202020204" pitchFamily="34" charset="0"/>
            </a:endParaRPr>
          </a:p>
          <a:p>
            <a:pPr marL="0" indent="0">
              <a:lnSpc>
                <a:spcPts val="3200"/>
              </a:lnSpc>
              <a:buNone/>
            </a:pPr>
            <a:r>
              <a:rPr lang="ja-JP" altLang="en-US" sz="2600" dirty="0">
                <a:latin typeface="Arial" panose="020B0604020202020204" pitchFamily="34" charset="0"/>
              </a:rPr>
              <a:t>　　密封する</a:t>
            </a:r>
          </a:p>
        </p:txBody>
      </p:sp>
      <p:sp>
        <p:nvSpPr>
          <p:cNvPr id="4" name="タイトル 1"/>
          <p:cNvSpPr>
            <a:spLocks noGrp="1"/>
          </p:cNvSpPr>
          <p:nvPr>
            <p:ph type="title"/>
          </p:nvPr>
        </p:nvSpPr>
        <p:spPr>
          <a:xfrm>
            <a:off x="395536" y="260648"/>
            <a:ext cx="8229600" cy="1143000"/>
          </a:xfrm>
        </p:spPr>
        <p:txBody>
          <a:bodyPr/>
          <a:lstStyle/>
          <a:p>
            <a:r>
              <a:rPr lang="ja-JP" altLang="en-US" dirty="0"/>
              <a:t>感染性リネンとは</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88099284-A20C-4E75-AD71-8D6AD9C171A8}"/>
              </a:ext>
            </a:extLst>
          </p:cNvPr>
          <p:cNvPicPr>
            <a:picLocks noChangeAspect="1"/>
          </p:cNvPicPr>
          <p:nvPr/>
        </p:nvPicPr>
        <p:blipFill rotWithShape="1">
          <a:blip r:embed="rId3">
            <a:extLst>
              <a:ext uri="{28A0092B-C50C-407E-A947-70E740481C1C}">
                <a14:useLocalDpi xmlns:a14="http://schemas.microsoft.com/office/drawing/2010/main" val="0"/>
              </a:ext>
            </a:extLst>
          </a:blip>
          <a:srcRect l="1" r="-1826" b="-6771"/>
          <a:stretch/>
        </p:blipFill>
        <p:spPr>
          <a:xfrm>
            <a:off x="3202064" y="4545124"/>
            <a:ext cx="3406849" cy="2076366"/>
          </a:xfrm>
          <a:prstGeom prst="rect">
            <a:avLst/>
          </a:prstGeom>
        </p:spPr>
      </p:pic>
    </p:spTree>
    <p:extLst>
      <p:ext uri="{BB962C8B-B14F-4D97-AF65-F5344CB8AC3E}">
        <p14:creationId xmlns:p14="http://schemas.microsoft.com/office/powerpoint/2010/main" val="233833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1277" y="1556792"/>
            <a:ext cx="8229600" cy="4212468"/>
          </a:xfrm>
        </p:spPr>
        <p:txBody>
          <a:bodyPr>
            <a:normAutofit/>
          </a:bodyPr>
          <a:lstStyle/>
          <a:p>
            <a:pPr>
              <a:lnSpc>
                <a:spcPts val="3400"/>
              </a:lnSpc>
            </a:pPr>
            <a:r>
              <a:rPr lang="ja-JP" altLang="en-US" sz="2800" dirty="0"/>
              <a:t>水溶性のランドリーバッグや指定の専用容器に入れることが望ましい。委託業者との契約によっては、ビニール袋に入れ破損に注意し環境の周囲やヒトが汚染を受けないように処理する</a:t>
            </a:r>
            <a:endParaRPr lang="en-US" altLang="ja-JP" sz="2800" dirty="0"/>
          </a:p>
          <a:p>
            <a:pPr>
              <a:lnSpc>
                <a:spcPct val="150000"/>
              </a:lnSpc>
            </a:pPr>
            <a:endParaRPr lang="en-US" altLang="ja-JP" sz="2200" dirty="0"/>
          </a:p>
          <a:p>
            <a:pPr>
              <a:lnSpc>
                <a:spcPts val="3400"/>
              </a:lnSpc>
            </a:pPr>
            <a:r>
              <a:rPr lang="ja-JP" altLang="en-US" sz="2800" dirty="0"/>
              <a:t>水溶性ランドリーバッグを使用する際は、濡れたままのリネンを入れると袋が溶けるため、乾いたシーツなどで包むなどして濡れている面と直接接触しないようにする</a:t>
            </a:r>
            <a:endParaRPr lang="en-US" altLang="ja-JP" sz="2800" dirty="0"/>
          </a:p>
          <a:p>
            <a:pPr>
              <a:lnSpc>
                <a:spcPct val="150000"/>
              </a:lnSpc>
            </a:pPr>
            <a:endParaRPr kumimoji="1" lang="en-US" altLang="ja-JP" sz="2800" dirty="0"/>
          </a:p>
        </p:txBody>
      </p:sp>
      <p:sp>
        <p:nvSpPr>
          <p:cNvPr id="4" name="タイトル 1"/>
          <p:cNvSpPr>
            <a:spLocks noGrp="1"/>
          </p:cNvSpPr>
          <p:nvPr>
            <p:ph type="title"/>
          </p:nvPr>
        </p:nvSpPr>
        <p:spPr>
          <a:xfrm>
            <a:off x="395536" y="260648"/>
            <a:ext cx="8229600" cy="1143000"/>
          </a:xfrm>
        </p:spPr>
        <p:txBody>
          <a:bodyPr/>
          <a:lstStyle/>
          <a:p>
            <a:r>
              <a:rPr lang="ja-JP" altLang="en-US" dirty="0"/>
              <a:t>感染性リネンの取り扱い</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6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84784"/>
            <a:ext cx="8167936" cy="3240360"/>
          </a:xfrm>
        </p:spPr>
        <p:txBody>
          <a:bodyPr>
            <a:normAutofit fontScale="85000" lnSpcReduction="10000"/>
          </a:bodyPr>
          <a:lstStyle/>
          <a:p>
            <a:pPr>
              <a:lnSpc>
                <a:spcPts val="3400"/>
              </a:lnSpc>
            </a:pPr>
            <a:r>
              <a:rPr kumimoji="1" lang="ja-JP" altLang="en-US" dirty="0"/>
              <a:t>リネンの取り扱いには、リネン交換者だけでなく、回収・搬送・</a:t>
            </a:r>
            <a:r>
              <a:rPr lang="ja-JP" altLang="en-US" dirty="0"/>
              <a:t>洗濯</a:t>
            </a:r>
            <a:r>
              <a:rPr kumimoji="1" lang="ja-JP" altLang="en-US" dirty="0"/>
              <a:t>など多くの人</a:t>
            </a:r>
            <a:r>
              <a:rPr lang="ja-JP" altLang="en-US" dirty="0"/>
              <a:t>が関係するため、作業するスタッフが曝露を受けないように注意する</a:t>
            </a:r>
            <a:endParaRPr lang="en-US" altLang="ja-JP" dirty="0"/>
          </a:p>
          <a:p>
            <a:pPr>
              <a:lnSpc>
                <a:spcPct val="150000"/>
              </a:lnSpc>
            </a:pPr>
            <a:endParaRPr lang="en-US" altLang="ja-JP" sz="2200" dirty="0"/>
          </a:p>
          <a:p>
            <a:pPr>
              <a:lnSpc>
                <a:spcPts val="3400"/>
              </a:lnSpc>
            </a:pPr>
            <a:r>
              <a:rPr kumimoji="1" lang="ja-JP" altLang="en-US" dirty="0"/>
              <a:t>水溶性ランドリーバックがない場合は、ビニール袋</a:t>
            </a:r>
            <a:r>
              <a:rPr kumimoji="1" lang="ja-JP" altLang="en-US"/>
              <a:t>に入れて</a:t>
            </a:r>
            <a:r>
              <a:rPr lang="ja-JP" altLang="en-US"/>
              <a:t>感染性</a:t>
            </a:r>
            <a:r>
              <a:rPr kumimoji="1" lang="ja-JP" altLang="en-US"/>
              <a:t>リネン</a:t>
            </a:r>
            <a:r>
              <a:rPr kumimoji="1" lang="ja-JP" altLang="en-US" dirty="0"/>
              <a:t>であることを記載し、取り扱う人たちが注意できるようにする</a:t>
            </a:r>
            <a:endParaRPr kumimoji="1" lang="en-US" altLang="ja-JP" dirty="0"/>
          </a:p>
        </p:txBody>
      </p:sp>
      <p:sp>
        <p:nvSpPr>
          <p:cNvPr id="4" name="タイトル 1"/>
          <p:cNvSpPr>
            <a:spLocks noGrp="1"/>
          </p:cNvSpPr>
          <p:nvPr>
            <p:ph type="title"/>
          </p:nvPr>
        </p:nvSpPr>
        <p:spPr>
          <a:xfrm>
            <a:off x="395536" y="260648"/>
            <a:ext cx="8229600" cy="1143000"/>
          </a:xfrm>
        </p:spPr>
        <p:txBody>
          <a:bodyPr/>
          <a:lstStyle/>
          <a:p>
            <a:r>
              <a:rPr kumimoji="1" lang="ja-JP" altLang="en-US" dirty="0"/>
              <a:t>作業者の安全を確保する</a:t>
            </a:r>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98BE10B0-C324-47ED-9AAB-7A1808A7C6A4}"/>
              </a:ext>
            </a:extLst>
          </p:cNvPr>
          <p:cNvPicPr>
            <a:picLocks noChangeAspect="1"/>
          </p:cNvPicPr>
          <p:nvPr/>
        </p:nvPicPr>
        <p:blipFill rotWithShape="1">
          <a:blip r:embed="rId3">
            <a:extLst>
              <a:ext uri="{28A0092B-C50C-407E-A947-70E740481C1C}">
                <a14:useLocalDpi xmlns:a14="http://schemas.microsoft.com/office/drawing/2010/main" val="0"/>
              </a:ext>
            </a:extLst>
          </a:blip>
          <a:srcRect l="-1" t="-1" r="-1" b="-1639"/>
          <a:stretch/>
        </p:blipFill>
        <p:spPr>
          <a:xfrm>
            <a:off x="6660232" y="4360752"/>
            <a:ext cx="1080120" cy="2497248"/>
          </a:xfrm>
          <a:prstGeom prst="rect">
            <a:avLst/>
          </a:prstGeom>
        </p:spPr>
      </p:pic>
    </p:spTree>
    <p:extLst>
      <p:ext uri="{BB962C8B-B14F-4D97-AF65-F5344CB8AC3E}">
        <p14:creationId xmlns:p14="http://schemas.microsoft.com/office/powerpoint/2010/main" val="85256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6294" y="1507973"/>
            <a:ext cx="8003232" cy="2569100"/>
          </a:xfrm>
        </p:spPr>
        <p:txBody>
          <a:bodyPr>
            <a:normAutofit/>
          </a:bodyPr>
          <a:lstStyle/>
          <a:p>
            <a:pPr>
              <a:lnSpc>
                <a:spcPts val="3400"/>
              </a:lnSpc>
            </a:pPr>
            <a:r>
              <a:rPr lang="ja-JP" altLang="en-US" sz="2800" dirty="0"/>
              <a:t>汚染リネン と感染性リネンが混在しないよう別々に保管する</a:t>
            </a:r>
            <a:endParaRPr lang="en-US" altLang="ja-JP" sz="2800" dirty="0"/>
          </a:p>
          <a:p>
            <a:pPr>
              <a:lnSpc>
                <a:spcPts val="3400"/>
              </a:lnSpc>
            </a:pPr>
            <a:endParaRPr lang="en-US" altLang="ja-JP" sz="2000" dirty="0"/>
          </a:p>
          <a:p>
            <a:pPr>
              <a:lnSpc>
                <a:spcPts val="3400"/>
              </a:lnSpc>
            </a:pPr>
            <a:r>
              <a:rPr lang="ja-JP" altLang="en-US" sz="2800" dirty="0"/>
              <a:t>感染性リネンは専用のカートで運搬し、リネンの取り扱い前後に手指消毒を行う</a:t>
            </a:r>
            <a:endParaRPr lang="en-US" altLang="ja-JP" sz="2800" dirty="0"/>
          </a:p>
        </p:txBody>
      </p:sp>
      <p:sp>
        <p:nvSpPr>
          <p:cNvPr id="4" name="タイトル 1"/>
          <p:cNvSpPr>
            <a:spLocks noGrp="1"/>
          </p:cNvSpPr>
          <p:nvPr>
            <p:ph type="title"/>
          </p:nvPr>
        </p:nvSpPr>
        <p:spPr>
          <a:xfrm>
            <a:off x="395536" y="260648"/>
            <a:ext cx="8229600" cy="1143000"/>
          </a:xfrm>
        </p:spPr>
        <p:txBody>
          <a:bodyPr/>
          <a:lstStyle/>
          <a:p>
            <a:r>
              <a:rPr lang="ja-JP" altLang="en-US" dirty="0"/>
              <a:t>感染性リネンの保管・運搬</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9DE1332-ADA5-47AA-9D0C-1E26E8A155C3}"/>
              </a:ext>
            </a:extLst>
          </p:cNvPr>
          <p:cNvSpPr txBox="1"/>
          <p:nvPr/>
        </p:nvSpPr>
        <p:spPr>
          <a:xfrm>
            <a:off x="5458150" y="6373145"/>
            <a:ext cx="2570233" cy="369332"/>
          </a:xfrm>
          <a:prstGeom prst="rect">
            <a:avLst/>
          </a:prstGeom>
          <a:noFill/>
        </p:spPr>
        <p:txBody>
          <a:bodyPr wrap="square" rtlCol="0">
            <a:spAutoFit/>
          </a:bodyPr>
          <a:lstStyle/>
          <a:p>
            <a:r>
              <a:rPr lang="ja-JP" altLang="en-US" dirty="0"/>
              <a:t>感染リネン専用カート</a:t>
            </a:r>
            <a:endParaRPr kumimoji="1" lang="ja-JP" altLang="en-US" dirty="0"/>
          </a:p>
        </p:txBody>
      </p:sp>
      <p:pic>
        <p:nvPicPr>
          <p:cNvPr id="7" name="図 6">
            <a:extLst>
              <a:ext uri="{FF2B5EF4-FFF2-40B4-BE49-F238E27FC236}">
                <a16:creationId xmlns:a16="http://schemas.microsoft.com/office/drawing/2014/main" id="{CCF9E308-715A-4AA3-9AFD-69B6293D4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32733" y="4104277"/>
            <a:ext cx="2555091" cy="1916318"/>
          </a:xfrm>
          <a:prstGeom prst="rect">
            <a:avLst/>
          </a:prstGeom>
        </p:spPr>
      </p:pic>
    </p:spTree>
    <p:extLst>
      <p:ext uri="{BB962C8B-B14F-4D97-AF65-F5344CB8AC3E}">
        <p14:creationId xmlns:p14="http://schemas.microsoft.com/office/powerpoint/2010/main" val="110860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59FD4F0-B57E-4F05-90F4-D7B561159971}"/>
              </a:ext>
            </a:extLst>
          </p:cNvPr>
          <p:cNvSpPr>
            <a:spLocks noGrp="1"/>
          </p:cNvSpPr>
          <p:nvPr>
            <p:ph type="title"/>
          </p:nvPr>
        </p:nvSpPr>
        <p:spPr>
          <a:xfrm>
            <a:off x="395536" y="260648"/>
            <a:ext cx="8229600" cy="1143000"/>
          </a:xfrm>
        </p:spPr>
        <p:txBody>
          <a:bodyPr/>
          <a:lstStyle/>
          <a:p>
            <a:r>
              <a:rPr kumimoji="1" lang="ja-JP" altLang="en-US" dirty="0"/>
              <a:t>感染性リネンの処理</a:t>
            </a:r>
          </a:p>
        </p:txBody>
      </p:sp>
      <p:cxnSp>
        <p:nvCxnSpPr>
          <p:cNvPr id="5" name="直線コネクタ 4">
            <a:extLst>
              <a:ext uri="{FF2B5EF4-FFF2-40B4-BE49-F238E27FC236}">
                <a16:creationId xmlns:a16="http://schemas.microsoft.com/office/drawing/2014/main" id="{F6889D29-CAA1-4102-AE53-D78B5065F7F2}"/>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9A783010-7C93-4B16-ABA0-E4DF69B99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15" r="19808" b="11709"/>
          <a:stretch/>
        </p:blipFill>
        <p:spPr>
          <a:xfrm rot="5400000">
            <a:off x="4533959" y="2237508"/>
            <a:ext cx="4666408" cy="3189190"/>
          </a:xfrm>
          <a:prstGeom prst="rect">
            <a:avLst/>
          </a:prstGeom>
        </p:spPr>
      </p:pic>
      <p:sp>
        <p:nvSpPr>
          <p:cNvPr id="10" name="テキスト ボックス 9">
            <a:extLst>
              <a:ext uri="{FF2B5EF4-FFF2-40B4-BE49-F238E27FC236}">
                <a16:creationId xmlns:a16="http://schemas.microsoft.com/office/drawing/2014/main" id="{03BD75D5-19F5-4A9D-9B03-31E3792CF9E9}"/>
              </a:ext>
            </a:extLst>
          </p:cNvPr>
          <p:cNvSpPr txBox="1"/>
          <p:nvPr/>
        </p:nvSpPr>
        <p:spPr>
          <a:xfrm>
            <a:off x="135705" y="1799819"/>
            <a:ext cx="5040560" cy="954107"/>
          </a:xfrm>
          <a:prstGeom prst="rect">
            <a:avLst/>
          </a:prstGeom>
          <a:noFill/>
        </p:spPr>
        <p:txBody>
          <a:bodyPr wrap="square" rtlCol="0">
            <a:spAutoFit/>
          </a:bodyPr>
          <a:lstStyle/>
          <a:p>
            <a:pPr marL="285750" indent="-285750">
              <a:buFont typeface="Arial" panose="020B0604020202020204" pitchFamily="34" charset="0"/>
              <a:buChar char="•"/>
            </a:pP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厚生労働省推奨の洗濯条件</a:t>
            </a:r>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洗濯洗剤</a:t>
            </a:r>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ja-JP"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分以上</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27CECDED-854C-45AB-85DF-93D3FC50B4FB}"/>
              </a:ext>
            </a:extLst>
          </p:cNvPr>
          <p:cNvSpPr txBox="1"/>
          <p:nvPr/>
        </p:nvSpPr>
        <p:spPr>
          <a:xfrm>
            <a:off x="5024965" y="6366519"/>
            <a:ext cx="3960440" cy="400110"/>
          </a:xfrm>
          <a:prstGeom prst="rect">
            <a:avLst/>
          </a:prstGeom>
          <a:noFill/>
        </p:spPr>
        <p:txBody>
          <a:bodyPr wrap="square" rtlCol="0">
            <a:spAutoFit/>
          </a:bodyPr>
          <a:lstStyle/>
          <a:p>
            <a:pPr algn="ctr"/>
            <a:r>
              <a:rPr lang="ja-JP" altLang="en-US" sz="2000" dirty="0"/>
              <a:t>地下１階にある熱水洗濯機</a:t>
            </a:r>
            <a:endParaRPr kumimoji="1" lang="ja-JP" altLang="en-US" sz="2000" dirty="0"/>
          </a:p>
        </p:txBody>
      </p:sp>
    </p:spTree>
    <p:extLst>
      <p:ext uri="{BB962C8B-B14F-4D97-AF65-F5344CB8AC3E}">
        <p14:creationId xmlns:p14="http://schemas.microsoft.com/office/powerpoint/2010/main" val="29800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2818" y="1543689"/>
            <a:ext cx="8019155" cy="1736141"/>
          </a:xfrm>
        </p:spPr>
        <p:txBody>
          <a:bodyPr>
            <a:normAutofit/>
          </a:bodyPr>
          <a:lstStyle/>
          <a:p>
            <a:r>
              <a:rPr lang="ja-JP" altLang="en-US" sz="3000" dirty="0"/>
              <a:t>各部署から回収された汚染リネンは、地下１階の汚染リネン庫の中にリネンごとに分別し保管する</a:t>
            </a:r>
            <a:endParaRPr lang="en-US" altLang="ja-JP" sz="3000" dirty="0"/>
          </a:p>
          <a:p>
            <a:endParaRPr kumimoji="1" lang="en-US" altLang="ja-JP" sz="3000" dirty="0"/>
          </a:p>
        </p:txBody>
      </p:sp>
      <p:sp>
        <p:nvSpPr>
          <p:cNvPr id="4" name="タイトル 1"/>
          <p:cNvSpPr>
            <a:spLocks noGrp="1"/>
          </p:cNvSpPr>
          <p:nvPr>
            <p:ph type="title"/>
          </p:nvPr>
        </p:nvSpPr>
        <p:spPr>
          <a:xfrm>
            <a:off x="395536" y="260648"/>
            <a:ext cx="8229600" cy="1143000"/>
          </a:xfrm>
        </p:spPr>
        <p:txBody>
          <a:bodyPr>
            <a:normAutofit fontScale="90000"/>
          </a:bodyPr>
          <a:lstStyle/>
          <a:p>
            <a:r>
              <a:rPr lang="ja-JP" altLang="en-US" dirty="0"/>
              <a:t>委託業者が回収するまで管理する</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図 5">
            <a:extLst>
              <a:ext uri="{FF2B5EF4-FFF2-40B4-BE49-F238E27FC236}">
                <a16:creationId xmlns:a16="http://schemas.microsoft.com/office/drawing/2014/main" id="{92363CCC-E660-4D0E-8140-ED7886548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555" r="21"/>
          <a:stretch>
            <a:fillRect/>
          </a:stretch>
        </p:blipFill>
        <p:spPr bwMode="auto">
          <a:xfrm>
            <a:off x="2313988" y="3068960"/>
            <a:ext cx="4516024" cy="289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9">
            <a:extLst>
              <a:ext uri="{FF2B5EF4-FFF2-40B4-BE49-F238E27FC236}">
                <a16:creationId xmlns:a16="http://schemas.microsoft.com/office/drawing/2014/main" id="{49082478-BA3F-4EB1-9BEC-6456F83217BA}"/>
              </a:ext>
            </a:extLst>
          </p:cNvPr>
          <p:cNvSpPr txBox="1">
            <a:spLocks noChangeArrowheads="1"/>
          </p:cNvSpPr>
          <p:nvPr/>
        </p:nvSpPr>
        <p:spPr bwMode="auto">
          <a:xfrm>
            <a:off x="2807494" y="6229052"/>
            <a:ext cx="3529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800" dirty="0">
                <a:solidFill>
                  <a:srgbClr val="000000"/>
                </a:solidFill>
                <a:latin typeface="Times New Roman" panose="02020603050405020304" pitchFamily="18" charset="0"/>
              </a:rPr>
              <a:t>汚染</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リネン庫</a:t>
            </a:r>
          </a:p>
        </p:txBody>
      </p:sp>
    </p:spTree>
    <p:extLst>
      <p:ext uri="{BB962C8B-B14F-4D97-AF65-F5344CB8AC3E}">
        <p14:creationId xmlns:p14="http://schemas.microsoft.com/office/powerpoint/2010/main" val="407960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7249C5E-240D-4411-A98D-FF35351918DF}"/>
              </a:ext>
            </a:extLst>
          </p:cNvPr>
          <p:cNvSpPr/>
          <p:nvPr/>
        </p:nvSpPr>
        <p:spPr>
          <a:xfrm>
            <a:off x="503548" y="548680"/>
            <a:ext cx="8136904" cy="4219681"/>
          </a:xfrm>
          <a:prstGeom prst="rect">
            <a:avLst/>
          </a:prstGeom>
        </p:spPr>
        <p:txBody>
          <a:bodyPr wrap="square">
            <a:spAutoFit/>
          </a:bodyPr>
          <a:lstStyle/>
          <a:p>
            <a:pPr>
              <a:lnSpc>
                <a:spcPct val="150000"/>
              </a:lnSpc>
            </a:pPr>
            <a:endParaRPr lang="en-US" altLang="ja-JP" sz="1400" dirty="0"/>
          </a:p>
          <a:p>
            <a:pPr>
              <a:lnSpc>
                <a:spcPct val="150000"/>
              </a:lnSpc>
            </a:pPr>
            <a:r>
              <a:rPr lang="ja-JP" altLang="en-US" sz="2800" dirty="0"/>
              <a:t>第</a:t>
            </a:r>
            <a:r>
              <a:rPr lang="en-US" altLang="ja-JP" sz="2800" dirty="0"/>
              <a:t>28</a:t>
            </a:r>
            <a:r>
              <a:rPr lang="ja-JP" altLang="en-US" sz="2800" dirty="0"/>
              <a:t>回メディカルスタッフのための感染対策セミナー</a:t>
            </a:r>
          </a:p>
          <a:p>
            <a:pPr>
              <a:lnSpc>
                <a:spcPct val="150000"/>
              </a:lnSpc>
            </a:pPr>
            <a:endParaRPr lang="en-US" altLang="ja-JP" sz="2800" dirty="0"/>
          </a:p>
          <a:p>
            <a:pPr>
              <a:lnSpc>
                <a:spcPct val="150000"/>
              </a:lnSpc>
            </a:pPr>
            <a:r>
              <a:rPr lang="en-US" altLang="ja-JP" sz="2800" dirty="0"/>
              <a:t>COI</a:t>
            </a:r>
            <a:r>
              <a:rPr lang="ja-JP" altLang="en-US" sz="2800" dirty="0"/>
              <a:t>開示</a:t>
            </a:r>
            <a:endParaRPr lang="en-US" altLang="ja-JP" sz="2800" dirty="0"/>
          </a:p>
          <a:p>
            <a:pPr>
              <a:lnSpc>
                <a:spcPct val="150000"/>
              </a:lnSpc>
            </a:pPr>
            <a:r>
              <a:rPr lang="ja-JP" altLang="en-US" sz="2800" dirty="0"/>
              <a:t>筆頭発表者：森本　麗華</a:t>
            </a:r>
            <a:endParaRPr lang="en-US" altLang="ja-JP" sz="2800" dirty="0"/>
          </a:p>
          <a:p>
            <a:pPr>
              <a:lnSpc>
                <a:spcPct val="150000"/>
              </a:lnSpc>
            </a:pPr>
            <a:r>
              <a:rPr lang="ja-JP" altLang="en-US" sz="2800" dirty="0"/>
              <a:t>演題発表に関連し、開示すべき</a:t>
            </a:r>
            <a:endParaRPr lang="en-US" altLang="ja-JP" sz="2800" dirty="0"/>
          </a:p>
          <a:p>
            <a:pPr>
              <a:lnSpc>
                <a:spcPct val="150000"/>
              </a:lnSpc>
            </a:pPr>
            <a:r>
              <a:rPr lang="en-US" altLang="ja-JP" sz="2800" dirty="0"/>
              <a:t>COI</a:t>
            </a:r>
            <a:r>
              <a:rPr lang="ja-JP" altLang="en-US" sz="2800" dirty="0"/>
              <a:t>関係にある企業などはありません</a:t>
            </a:r>
            <a:r>
              <a:rPr lang="en-US" altLang="ja-JP" sz="2800" dirty="0"/>
              <a:t>.</a:t>
            </a:r>
            <a:endParaRPr lang="ja-JP" altLang="en-US" sz="2800" dirty="0"/>
          </a:p>
        </p:txBody>
      </p:sp>
    </p:spTree>
    <p:extLst>
      <p:ext uri="{BB962C8B-B14F-4D97-AF65-F5344CB8AC3E}">
        <p14:creationId xmlns:p14="http://schemas.microsoft.com/office/powerpoint/2010/main" val="314765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0758" y="1628800"/>
            <a:ext cx="8124378" cy="3834426"/>
          </a:xfrm>
        </p:spPr>
        <p:txBody>
          <a:bodyPr>
            <a:normAutofit/>
          </a:bodyPr>
          <a:lstStyle/>
          <a:p>
            <a:pPr>
              <a:lnSpc>
                <a:spcPct val="120000"/>
              </a:lnSpc>
            </a:pPr>
            <a:r>
              <a:rPr lang="ja-JP" altLang="en-US" dirty="0"/>
              <a:t>洗濯されたリネンは清潔に保管する</a:t>
            </a:r>
            <a:endParaRPr lang="en-US" altLang="ja-JP" dirty="0"/>
          </a:p>
          <a:p>
            <a:pPr>
              <a:lnSpc>
                <a:spcPct val="120000"/>
              </a:lnSpc>
            </a:pPr>
            <a:endParaRPr lang="en-US" altLang="ja-JP" sz="1700" dirty="0"/>
          </a:p>
          <a:p>
            <a:pPr>
              <a:lnSpc>
                <a:spcPct val="120000"/>
              </a:lnSpc>
            </a:pPr>
            <a:r>
              <a:rPr lang="ja-JP" altLang="en-US" dirty="0"/>
              <a:t>使用したリネンの処理、運搬は周囲に汚染を広げないよう注意して行う</a:t>
            </a:r>
            <a:endParaRPr lang="en-US" altLang="ja-JP" dirty="0"/>
          </a:p>
          <a:p>
            <a:pPr>
              <a:lnSpc>
                <a:spcPct val="120000"/>
              </a:lnSpc>
            </a:pPr>
            <a:endParaRPr lang="en-US" altLang="ja-JP" sz="1700" dirty="0"/>
          </a:p>
          <a:p>
            <a:pPr>
              <a:lnSpc>
                <a:spcPts val="3600"/>
              </a:lnSpc>
            </a:pPr>
            <a:r>
              <a:rPr lang="ja-JP" altLang="en-US" dirty="0"/>
              <a:t>感染性リネンは、作業するスタッフが曝露を受けないように取り扱いに注意する</a:t>
            </a:r>
            <a:endParaRPr lang="en-US" altLang="ja-JP" dirty="0"/>
          </a:p>
        </p:txBody>
      </p:sp>
      <p:sp>
        <p:nvSpPr>
          <p:cNvPr id="4" name="タイトル 1"/>
          <p:cNvSpPr>
            <a:spLocks noGrp="1"/>
          </p:cNvSpPr>
          <p:nvPr>
            <p:ph type="title"/>
          </p:nvPr>
        </p:nvSpPr>
        <p:spPr>
          <a:xfrm>
            <a:off x="395536" y="260648"/>
            <a:ext cx="8229600" cy="1143000"/>
          </a:xfrm>
        </p:spPr>
        <p:txBody>
          <a:bodyPr/>
          <a:lstStyle/>
          <a:p>
            <a:r>
              <a:rPr kumimoji="1" lang="ja-JP" altLang="en-US" dirty="0"/>
              <a:t>まとめ</a:t>
            </a:r>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55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502229"/>
            <a:ext cx="8229600" cy="5040560"/>
          </a:xfrm>
        </p:spPr>
        <p:txBody>
          <a:bodyPr>
            <a:normAutofit lnSpcReduction="10000"/>
          </a:bodyPr>
          <a:lstStyle/>
          <a:p>
            <a:pPr marL="457200" indent="-457200">
              <a:buFont typeface="+mj-lt"/>
              <a:buAutoNum type="arabicPeriod"/>
            </a:pPr>
            <a:r>
              <a:rPr lang="en-US" altLang="ja-JP" sz="2000" dirty="0"/>
              <a:t>“</a:t>
            </a:r>
            <a:r>
              <a:rPr lang="ja-JP" altLang="en-US" sz="2000" dirty="0"/>
              <a:t>くなくさん</a:t>
            </a:r>
            <a:r>
              <a:rPr lang="en-US" altLang="ja-JP" sz="2000" dirty="0"/>
              <a:t>”</a:t>
            </a:r>
            <a:r>
              <a:rPr lang="ja-JP" altLang="en-US" sz="2000" dirty="0"/>
              <a:t>と学ぶらくらくわかる感染対策の教科書－理由　がわかる→実践できる→説明できる</a:t>
            </a:r>
            <a:r>
              <a:rPr lang="en-US" altLang="ja-JP" sz="2000" dirty="0"/>
              <a:t>―</a:t>
            </a:r>
            <a:r>
              <a:rPr lang="ja-JP" altLang="en-US" sz="2000" dirty="0"/>
              <a:t>株式会社メディカ出版，</a:t>
            </a:r>
            <a:r>
              <a:rPr lang="en-US" altLang="ja-JP" sz="2000" dirty="0"/>
              <a:t>2013</a:t>
            </a:r>
            <a:r>
              <a:rPr lang="ja-JP" altLang="en-US" sz="2000" dirty="0"/>
              <a:t>年秋季増刊</a:t>
            </a:r>
            <a:endParaRPr lang="en-US" altLang="ja-JP" sz="2000" dirty="0"/>
          </a:p>
          <a:p>
            <a:pPr marL="457200" indent="-457200">
              <a:buFont typeface="+mj-lt"/>
              <a:buAutoNum type="arabicPeriod"/>
            </a:pPr>
            <a:endParaRPr lang="en-US" altLang="ja-JP" sz="2000" dirty="0"/>
          </a:p>
          <a:p>
            <a:pPr marL="457200" indent="-457200">
              <a:buFont typeface="+mj-lt"/>
              <a:buAutoNum type="arabicPeriod"/>
            </a:pPr>
            <a:r>
              <a:rPr lang="ja-JP" altLang="en-US" sz="2000" dirty="0"/>
              <a:t>洪愛子編集</a:t>
            </a:r>
            <a:r>
              <a:rPr lang="en-US" altLang="ja-JP" sz="2000" dirty="0"/>
              <a:t>.</a:t>
            </a:r>
            <a:r>
              <a:rPr lang="ja-JP" altLang="en-US" sz="2000" dirty="0"/>
              <a:t>コマ送り写真とエビデンスで完全マスター！感染対策に必須テク肉</a:t>
            </a:r>
            <a:r>
              <a:rPr lang="en-US" altLang="ja-JP" sz="2000" dirty="0"/>
              <a:t>117.</a:t>
            </a:r>
            <a:r>
              <a:rPr lang="ja-JP" altLang="en-US" sz="2000" dirty="0"/>
              <a:t>インフェクションコントロール株式会社メディカ出版，</a:t>
            </a:r>
            <a:r>
              <a:rPr lang="en-US" altLang="ja-JP" sz="2000" dirty="0"/>
              <a:t>2010</a:t>
            </a:r>
            <a:r>
              <a:rPr lang="ja-JP" altLang="en-US" sz="2000" dirty="0"/>
              <a:t>年秋季増刊</a:t>
            </a:r>
            <a:endParaRPr lang="en-US" altLang="ja-JP" sz="2000" dirty="0"/>
          </a:p>
          <a:p>
            <a:pPr marL="457200" indent="-457200">
              <a:buFont typeface="+mj-lt"/>
              <a:buAutoNum type="arabicPeriod"/>
            </a:pPr>
            <a:endParaRPr lang="en-US" altLang="ja-JP" sz="2000" dirty="0"/>
          </a:p>
          <a:p>
            <a:pPr marL="457200" indent="-457200">
              <a:buFont typeface="+mj-lt"/>
              <a:buAutoNum type="arabicPeriod"/>
            </a:pPr>
            <a:r>
              <a:rPr lang="ja-JP" altLang="en-US" sz="2000" dirty="0"/>
              <a:t>ベテラン</a:t>
            </a:r>
            <a:r>
              <a:rPr lang="en-US" altLang="ja-JP" sz="2000" dirty="0"/>
              <a:t>ICN</a:t>
            </a:r>
            <a:r>
              <a:rPr lang="ja-JP" altLang="en-US" sz="2000" dirty="0"/>
              <a:t>のコンサルテーション術</a:t>
            </a:r>
            <a:r>
              <a:rPr lang="ja-JP" altLang="en-US" sz="2000" dirty="0" err="1"/>
              <a:t>まる</a:t>
            </a:r>
            <a:r>
              <a:rPr lang="ja-JP" altLang="en-US" sz="2000" dirty="0"/>
              <a:t>わかり感染対策ズバッと問題解決ベストアンサー</a:t>
            </a:r>
            <a:r>
              <a:rPr lang="en-US" altLang="ja-JP" sz="2000" dirty="0"/>
              <a:t>171.</a:t>
            </a:r>
            <a:r>
              <a:rPr lang="ja-JP" altLang="en-US" sz="2000" dirty="0"/>
              <a:t>インフェクションコントロール株式会社メディカ出版，</a:t>
            </a:r>
            <a:r>
              <a:rPr lang="en-US" altLang="ja-JP" sz="2000" dirty="0"/>
              <a:t>2011</a:t>
            </a:r>
            <a:r>
              <a:rPr lang="ja-JP" altLang="en-US" sz="2000" dirty="0"/>
              <a:t>年秋季増刊</a:t>
            </a:r>
            <a:endParaRPr lang="en-US" altLang="ja-JP" sz="2000" dirty="0"/>
          </a:p>
          <a:p>
            <a:pPr marL="457200" indent="-457200">
              <a:buFont typeface="+mj-lt"/>
              <a:buAutoNum type="arabicPeriod"/>
            </a:pPr>
            <a:endParaRPr lang="en-US" altLang="ja-JP" sz="2000" dirty="0"/>
          </a:p>
          <a:p>
            <a:pPr marL="457200" indent="-457200">
              <a:buFont typeface="+mj-lt"/>
              <a:buAutoNum type="arabicPeriod"/>
            </a:pPr>
            <a:r>
              <a:rPr lang="ja-JP" altLang="en-US" sz="2000" dirty="0">
                <a:solidFill>
                  <a:srgbClr val="000000"/>
                </a:solidFill>
                <a:latin typeface="ＭＳ Ｐゴシック" panose="020B0600070205080204" pitchFamily="50" charset="-128"/>
              </a:rPr>
              <a:t>上難紳子：ベッドサイドのケアのピットフォール</a:t>
            </a:r>
            <a:r>
              <a:rPr lang="en-US" altLang="ja-JP" sz="2000" dirty="0">
                <a:solidFill>
                  <a:srgbClr val="000000"/>
                </a:solidFill>
                <a:latin typeface="ＭＳ Ｐゴシック" panose="020B0600070205080204" pitchFamily="50" charset="-128"/>
              </a:rPr>
              <a:t>; INFECTIONCONTROL2023vol32</a:t>
            </a:r>
            <a:r>
              <a:rPr lang="ja-JP" altLang="en-US" sz="2000" dirty="0">
                <a:solidFill>
                  <a:srgbClr val="000000"/>
                </a:solidFill>
                <a:latin typeface="ＭＳ Ｐゴシック" panose="020B0600070205080204" pitchFamily="50" charset="-128"/>
              </a:rPr>
              <a:t>（</a:t>
            </a:r>
            <a:r>
              <a:rPr lang="en-US" altLang="ja-JP" sz="2000" dirty="0">
                <a:solidFill>
                  <a:srgbClr val="000000"/>
                </a:solidFill>
                <a:latin typeface="ＭＳ Ｐゴシック" panose="020B0600070205080204" pitchFamily="50" charset="-128"/>
              </a:rPr>
              <a:t>12</a:t>
            </a:r>
            <a:r>
              <a:rPr lang="ja-JP" altLang="en-US" sz="2000" dirty="0">
                <a:solidFill>
                  <a:srgbClr val="000000"/>
                </a:solidFill>
                <a:latin typeface="ＭＳ Ｐゴシック" panose="020B0600070205080204" pitchFamily="50" charset="-128"/>
              </a:rPr>
              <a:t>）</a:t>
            </a:r>
            <a:r>
              <a:rPr lang="en-US" altLang="ja-JP" sz="2000" dirty="0">
                <a:solidFill>
                  <a:srgbClr val="000000"/>
                </a:solidFill>
                <a:latin typeface="ＭＳ Ｐゴシック" panose="020B0600070205080204" pitchFamily="50" charset="-128"/>
              </a:rPr>
              <a:t>62-66</a:t>
            </a:r>
          </a:p>
          <a:p>
            <a:pPr marL="457200" indent="-457200">
              <a:buFont typeface="+mj-lt"/>
              <a:buAutoNum type="arabicPeriod"/>
            </a:pPr>
            <a:endParaRPr lang="en-US" altLang="ja-JP" sz="2000" dirty="0">
              <a:solidFill>
                <a:srgbClr val="000000"/>
              </a:solidFill>
              <a:latin typeface="ＭＳ Ｐゴシック" panose="020B0600070205080204" pitchFamily="50" charset="-128"/>
            </a:endParaRPr>
          </a:p>
          <a:p>
            <a:pPr marL="457200" indent="-457200">
              <a:buFont typeface="+mj-lt"/>
              <a:buAutoNum type="arabicPeriod"/>
            </a:pPr>
            <a:r>
              <a:rPr lang="ja-JP" altLang="en-US" sz="2000" dirty="0"/>
              <a:t>日本環境感染学会教育委員会作成 教育ツール動画「リネン交換」</a:t>
            </a:r>
            <a:endParaRPr lang="en-US" altLang="ja-JP" sz="2000" dirty="0"/>
          </a:p>
          <a:p>
            <a:pPr marL="457200" indent="-457200">
              <a:buFont typeface="+mj-lt"/>
              <a:buAutoNum type="arabicPeriod"/>
            </a:pPr>
            <a:endParaRPr kumimoji="1" lang="en-US" altLang="ja-JP" sz="2000" dirty="0"/>
          </a:p>
          <a:p>
            <a:pPr marL="457200" indent="-457200">
              <a:buFont typeface="+mj-lt"/>
              <a:buAutoNum type="arabicPeriod"/>
            </a:pPr>
            <a:endParaRPr kumimoji="1" lang="ja-JP" altLang="en-US" sz="2000" dirty="0"/>
          </a:p>
        </p:txBody>
      </p:sp>
      <p:sp>
        <p:nvSpPr>
          <p:cNvPr id="4" name="タイトル 1"/>
          <p:cNvSpPr txBox="1">
            <a:spLocks/>
          </p:cNvSpPr>
          <p:nvPr/>
        </p:nvSpPr>
        <p:spPr>
          <a:xfrm>
            <a:off x="457200"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参考文献</a:t>
            </a:r>
          </a:p>
        </p:txBody>
      </p:sp>
      <p:cxnSp>
        <p:nvCxnSpPr>
          <p:cNvPr id="5" name="直線コネクタ 4">
            <a:extLst>
              <a:ext uri="{FF2B5EF4-FFF2-40B4-BE49-F238E27FC236}">
                <a16:creationId xmlns:a16="http://schemas.microsoft.com/office/drawing/2014/main" id="{1D0C50EA-1231-41DA-BA58-DD874341D510}"/>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28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63736" y="1844824"/>
            <a:ext cx="7923064" cy="3690241"/>
          </a:xfrm>
          <a:prstGeom prst="rect">
            <a:avLst/>
          </a:prstGeom>
          <a:noFill/>
        </p:spPr>
        <p:txBody>
          <a:bodyPr wrap="square" rtlCol="0">
            <a:spAutoFit/>
          </a:bodyPr>
          <a:lstStyle/>
          <a:p>
            <a:pPr>
              <a:lnSpc>
                <a:spcPct val="150000"/>
              </a:lnSpc>
            </a:pPr>
            <a:r>
              <a:rPr kumimoji="1" lang="ja-JP" altLang="en-US" sz="4000" dirty="0"/>
              <a:t>１．リネンとは</a:t>
            </a:r>
            <a:endParaRPr kumimoji="1" lang="en-US" altLang="ja-JP" sz="4000" dirty="0"/>
          </a:p>
          <a:p>
            <a:pPr>
              <a:lnSpc>
                <a:spcPct val="150000"/>
              </a:lnSpc>
            </a:pPr>
            <a:r>
              <a:rPr lang="ja-JP" altLang="en-US" sz="4000" dirty="0"/>
              <a:t>２．清潔リネンの管理</a:t>
            </a:r>
            <a:endParaRPr lang="en-US" altLang="ja-JP" sz="4000" dirty="0"/>
          </a:p>
          <a:p>
            <a:pPr>
              <a:lnSpc>
                <a:spcPct val="150000"/>
              </a:lnSpc>
            </a:pPr>
            <a:r>
              <a:rPr lang="ja-JP" altLang="en-US" sz="4000" dirty="0"/>
              <a:t>３．汚染リネンの管理</a:t>
            </a:r>
            <a:endParaRPr lang="en-US" altLang="ja-JP" sz="4000" dirty="0"/>
          </a:p>
          <a:p>
            <a:pPr>
              <a:lnSpc>
                <a:spcPct val="150000"/>
              </a:lnSpc>
            </a:pPr>
            <a:r>
              <a:rPr lang="ja-JP" altLang="en-US" sz="4000" dirty="0"/>
              <a:t>４．感染性リネンの管理</a:t>
            </a:r>
            <a:endParaRPr lang="en-US" altLang="ja-JP" sz="4000" dirty="0"/>
          </a:p>
        </p:txBody>
      </p:sp>
      <p:sp>
        <p:nvSpPr>
          <p:cNvPr id="7" name="タイトル 1">
            <a:extLst>
              <a:ext uri="{FF2B5EF4-FFF2-40B4-BE49-F238E27FC236}">
                <a16:creationId xmlns:a16="http://schemas.microsoft.com/office/drawing/2014/main" id="{DC2E4F53-37F0-4844-9D8E-478BC837B4C5}"/>
              </a:ext>
            </a:extLst>
          </p:cNvPr>
          <p:cNvSpPr txBox="1">
            <a:spLocks/>
          </p:cNvSpPr>
          <p:nvPr/>
        </p:nvSpPr>
        <p:spPr>
          <a:xfrm>
            <a:off x="395536"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本日の内容</a:t>
            </a:r>
          </a:p>
        </p:txBody>
      </p:sp>
      <p:cxnSp>
        <p:nvCxnSpPr>
          <p:cNvPr id="8" name="直線コネクタ 7">
            <a:extLst>
              <a:ext uri="{FF2B5EF4-FFF2-40B4-BE49-F238E27FC236}">
                <a16:creationId xmlns:a16="http://schemas.microsoft.com/office/drawing/2014/main" id="{1FD75186-6DCF-465A-9982-93D4459ECC20}"/>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94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5313" y="1645948"/>
            <a:ext cx="8272704" cy="3439236"/>
          </a:xfrm>
        </p:spPr>
        <p:txBody>
          <a:bodyPr>
            <a:normAutofit/>
          </a:bodyPr>
          <a:lstStyle/>
          <a:p>
            <a:pPr>
              <a:lnSpc>
                <a:spcPts val="3800"/>
              </a:lnSpc>
            </a:pPr>
            <a:r>
              <a:rPr lang="ja-JP" altLang="en-US" sz="2800" dirty="0"/>
              <a:t>入院患者にとってベッド上は、食事、睡眠、排泄、診療、治療の場であり、生活空間そのもので、一日の大半をベッド上で過ごす</a:t>
            </a:r>
            <a:endParaRPr lang="en-US" altLang="ja-JP" sz="2800" dirty="0"/>
          </a:p>
          <a:p>
            <a:pPr>
              <a:lnSpc>
                <a:spcPct val="150000"/>
              </a:lnSpc>
            </a:pPr>
            <a:r>
              <a:rPr kumimoji="1" lang="ja-JP" altLang="en-US" sz="2800" dirty="0"/>
              <a:t>安全で快適な環境は患者にとって非常に重要</a:t>
            </a:r>
            <a:endParaRPr kumimoji="1" lang="en-US" altLang="ja-JP" sz="2800" dirty="0"/>
          </a:p>
        </p:txBody>
      </p:sp>
      <p:sp>
        <p:nvSpPr>
          <p:cNvPr id="4" name="タイトル 1"/>
          <p:cNvSpPr>
            <a:spLocks noGrp="1"/>
          </p:cNvSpPr>
          <p:nvPr>
            <p:ph type="title"/>
          </p:nvPr>
        </p:nvSpPr>
        <p:spPr>
          <a:xfrm>
            <a:off x="395536" y="260648"/>
            <a:ext cx="8229600" cy="1143000"/>
          </a:xfrm>
        </p:spPr>
        <p:txBody>
          <a:bodyPr/>
          <a:lstStyle/>
          <a:p>
            <a:r>
              <a:rPr lang="ja-JP" altLang="en-US" dirty="0"/>
              <a:t>療養環境とは</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7170" name="Picture 2" descr="介護のイラスト「ベッドに寝るおばあさん」">
            <a:extLst>
              <a:ext uri="{FF2B5EF4-FFF2-40B4-BE49-F238E27FC236}">
                <a16:creationId xmlns:a16="http://schemas.microsoft.com/office/drawing/2014/main" id="{0A4796D5-2CEF-43B2-829B-F4954709C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618389"/>
            <a:ext cx="2280981" cy="22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5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3690" y="1645947"/>
            <a:ext cx="8456782" cy="3367229"/>
          </a:xfrm>
        </p:spPr>
        <p:txBody>
          <a:bodyPr>
            <a:normAutofit/>
          </a:bodyPr>
          <a:lstStyle/>
          <a:p>
            <a:pPr>
              <a:lnSpc>
                <a:spcPts val="3800"/>
              </a:lnSpc>
            </a:pPr>
            <a:r>
              <a:rPr lang="ja-JP" altLang="en-US" sz="3000" dirty="0"/>
              <a:t>病院のリネンには、シーツや布団などの寝具、</a:t>
            </a:r>
            <a:endParaRPr lang="en-US" altLang="ja-JP" sz="3000" dirty="0"/>
          </a:p>
          <a:p>
            <a:pPr marL="0" indent="0">
              <a:lnSpc>
                <a:spcPts val="3800"/>
              </a:lnSpc>
              <a:buNone/>
            </a:pPr>
            <a:r>
              <a:rPr lang="ja-JP" altLang="en-US" sz="3000" dirty="0"/>
              <a:t> 　清拭などに使用するタオル、手術検査のときに</a:t>
            </a:r>
            <a:endParaRPr lang="en-US" altLang="ja-JP" sz="3000" dirty="0"/>
          </a:p>
          <a:p>
            <a:pPr marL="0" indent="0">
              <a:lnSpc>
                <a:spcPts val="3800"/>
              </a:lnSpc>
              <a:buNone/>
            </a:pPr>
            <a:r>
              <a:rPr lang="en-US" altLang="ja-JP" sz="3000" dirty="0"/>
              <a:t>    </a:t>
            </a:r>
            <a:r>
              <a:rPr lang="ja-JP" altLang="en-US" sz="3000" dirty="0"/>
              <a:t>着用する寝衣などがある</a:t>
            </a:r>
            <a:endParaRPr lang="en-US" altLang="ja-JP" sz="3000" dirty="0"/>
          </a:p>
          <a:p>
            <a:pPr>
              <a:lnSpc>
                <a:spcPct val="150000"/>
              </a:lnSpc>
            </a:pPr>
            <a:endParaRPr kumimoji="1" lang="en-US" altLang="ja-JP" sz="3000" dirty="0"/>
          </a:p>
        </p:txBody>
      </p:sp>
      <p:sp>
        <p:nvSpPr>
          <p:cNvPr id="4" name="タイトル 1"/>
          <p:cNvSpPr>
            <a:spLocks noGrp="1"/>
          </p:cNvSpPr>
          <p:nvPr>
            <p:ph type="title"/>
          </p:nvPr>
        </p:nvSpPr>
        <p:spPr>
          <a:xfrm>
            <a:off x="395536" y="260648"/>
            <a:ext cx="8229600" cy="1143000"/>
          </a:xfrm>
        </p:spPr>
        <p:txBody>
          <a:bodyPr/>
          <a:lstStyle/>
          <a:p>
            <a:r>
              <a:rPr lang="ja-JP" altLang="en-US" dirty="0"/>
              <a:t>リネンとは</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介護ベッドのイラスト | かわいいフリー素材集 いらすとや">
            <a:extLst>
              <a:ext uri="{FF2B5EF4-FFF2-40B4-BE49-F238E27FC236}">
                <a16:creationId xmlns:a16="http://schemas.microsoft.com/office/drawing/2014/main" id="{CA5C6F48-B300-4DA8-92D0-5F359F2FCC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4149080"/>
            <a:ext cx="284242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6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A7A667C0-12A0-4B93-919F-506B8BBECC72}"/>
              </a:ext>
            </a:extLst>
          </p:cNvPr>
          <p:cNvGrpSpPr/>
          <p:nvPr/>
        </p:nvGrpSpPr>
        <p:grpSpPr>
          <a:xfrm>
            <a:off x="1323453" y="1063773"/>
            <a:ext cx="1871198" cy="2090331"/>
            <a:chOff x="121341" y="1413736"/>
            <a:chExt cx="2365388" cy="2538822"/>
          </a:xfrm>
        </p:grpSpPr>
        <p:pic>
          <p:nvPicPr>
            <p:cNvPr id="18" name="図 17">
              <a:extLst>
                <a:ext uri="{FF2B5EF4-FFF2-40B4-BE49-F238E27FC236}">
                  <a16:creationId xmlns:a16="http://schemas.microsoft.com/office/drawing/2014/main" id="{A91EFAB7-D838-4AB8-B8F8-53FEDEAFA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41" y="1413736"/>
              <a:ext cx="1126989" cy="2538822"/>
            </a:xfrm>
            <a:prstGeom prst="rect">
              <a:avLst/>
            </a:prstGeom>
          </p:spPr>
        </p:pic>
        <p:sp>
          <p:nvSpPr>
            <p:cNvPr id="26" name="テキスト ボックス 25">
              <a:extLst>
                <a:ext uri="{FF2B5EF4-FFF2-40B4-BE49-F238E27FC236}">
                  <a16:creationId xmlns:a16="http://schemas.microsoft.com/office/drawing/2014/main" id="{12980E21-B756-4111-9FD7-F6CBD5716D6A}"/>
                </a:ext>
              </a:extLst>
            </p:cNvPr>
            <p:cNvSpPr txBox="1"/>
            <p:nvPr/>
          </p:nvSpPr>
          <p:spPr>
            <a:xfrm>
              <a:off x="1117369" y="2299718"/>
              <a:ext cx="1369360" cy="338554"/>
            </a:xfrm>
            <a:prstGeom prst="rect">
              <a:avLst/>
            </a:prstGeom>
            <a:noFill/>
          </p:spPr>
          <p:txBody>
            <a:bodyPr wrap="square" rtlCol="0">
              <a:spAutoFit/>
            </a:bodyPr>
            <a:lstStyle/>
            <a:p>
              <a:r>
                <a:rPr kumimoji="1" lang="ja-JP" altLang="en-US" sz="1600" dirty="0"/>
                <a:t>看護補助者</a:t>
              </a:r>
            </a:p>
          </p:txBody>
        </p:sp>
      </p:grpSp>
      <p:grpSp>
        <p:nvGrpSpPr>
          <p:cNvPr id="21" name="グループ化 20">
            <a:extLst>
              <a:ext uri="{FF2B5EF4-FFF2-40B4-BE49-F238E27FC236}">
                <a16:creationId xmlns:a16="http://schemas.microsoft.com/office/drawing/2014/main" id="{874544C1-69B8-4C36-AE61-58691AD7856D}"/>
              </a:ext>
            </a:extLst>
          </p:cNvPr>
          <p:cNvGrpSpPr/>
          <p:nvPr/>
        </p:nvGrpSpPr>
        <p:grpSpPr>
          <a:xfrm>
            <a:off x="104278" y="1524210"/>
            <a:ext cx="1210110" cy="2277370"/>
            <a:chOff x="234713" y="4422401"/>
            <a:chExt cx="1321793" cy="2412439"/>
          </a:xfrm>
        </p:grpSpPr>
        <p:pic>
          <p:nvPicPr>
            <p:cNvPr id="1026" name="Picture 2" descr="個人防護具のイラスト（女性） | かわいいフリー素材集 いらすとや">
              <a:extLst>
                <a:ext uri="{FF2B5EF4-FFF2-40B4-BE49-F238E27FC236}">
                  <a16:creationId xmlns:a16="http://schemas.microsoft.com/office/drawing/2014/main" id="{53A0B407-7524-4DC0-87FB-561D83C49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13" y="4422401"/>
              <a:ext cx="1158029" cy="2147618"/>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C353553-06AD-4889-8CFB-593DC2362679}"/>
                </a:ext>
              </a:extLst>
            </p:cNvPr>
            <p:cNvSpPr txBox="1"/>
            <p:nvPr/>
          </p:nvSpPr>
          <p:spPr>
            <a:xfrm>
              <a:off x="398478" y="6494756"/>
              <a:ext cx="1158028" cy="340084"/>
            </a:xfrm>
            <a:prstGeom prst="rect">
              <a:avLst/>
            </a:prstGeom>
            <a:noFill/>
          </p:spPr>
          <p:txBody>
            <a:bodyPr wrap="square" rtlCol="0">
              <a:spAutoFit/>
            </a:bodyPr>
            <a:lstStyle/>
            <a:p>
              <a:r>
                <a:rPr kumimoji="1" lang="ja-JP" altLang="en-US" sz="1600" dirty="0"/>
                <a:t>看護師</a:t>
              </a:r>
            </a:p>
          </p:txBody>
        </p:sp>
      </p:grpSp>
      <p:sp>
        <p:nvSpPr>
          <p:cNvPr id="4" name="タイトル 1">
            <a:extLst>
              <a:ext uri="{FF2B5EF4-FFF2-40B4-BE49-F238E27FC236}">
                <a16:creationId xmlns:a16="http://schemas.microsoft.com/office/drawing/2014/main" id="{DA130E4B-1DAF-41E2-AC9F-7A84C6EA857F}"/>
              </a:ext>
            </a:extLst>
          </p:cNvPr>
          <p:cNvSpPr>
            <a:spLocks noGrp="1"/>
          </p:cNvSpPr>
          <p:nvPr>
            <p:ph type="title"/>
          </p:nvPr>
        </p:nvSpPr>
        <p:spPr>
          <a:xfrm>
            <a:off x="395536" y="260648"/>
            <a:ext cx="8229600" cy="1143000"/>
          </a:xfrm>
        </p:spPr>
        <p:txBody>
          <a:bodyPr/>
          <a:lstStyle/>
          <a:p>
            <a:r>
              <a:rPr lang="ja-JP" altLang="en-US" dirty="0"/>
              <a:t>リネン管理に携わる人</a:t>
            </a:r>
            <a:endParaRPr kumimoji="1" lang="ja-JP" altLang="en-US" dirty="0"/>
          </a:p>
        </p:txBody>
      </p:sp>
      <p:cxnSp>
        <p:nvCxnSpPr>
          <p:cNvPr id="5" name="直線コネクタ 4">
            <a:extLst>
              <a:ext uri="{FF2B5EF4-FFF2-40B4-BE49-F238E27FC236}">
                <a16:creationId xmlns:a16="http://schemas.microsoft.com/office/drawing/2014/main" id="{638F58D6-2709-447E-AFFD-32BF77D4F5A7}"/>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26E487DE-5738-4578-B6C5-6A2C4BAD2C7B}"/>
              </a:ext>
            </a:extLst>
          </p:cNvPr>
          <p:cNvGrpSpPr/>
          <p:nvPr/>
        </p:nvGrpSpPr>
        <p:grpSpPr>
          <a:xfrm>
            <a:off x="1008910" y="1858843"/>
            <a:ext cx="7052322" cy="4604738"/>
            <a:chOff x="1408110" y="1473516"/>
            <a:chExt cx="7213780" cy="4600114"/>
          </a:xfrm>
        </p:grpSpPr>
        <p:sp>
          <p:nvSpPr>
            <p:cNvPr id="9" name="楕円 8">
              <a:extLst>
                <a:ext uri="{FF2B5EF4-FFF2-40B4-BE49-F238E27FC236}">
                  <a16:creationId xmlns:a16="http://schemas.microsoft.com/office/drawing/2014/main" id="{248DD867-128D-4391-9877-F9B07C1477C9}"/>
                </a:ext>
              </a:extLst>
            </p:cNvPr>
            <p:cNvSpPr/>
            <p:nvPr/>
          </p:nvSpPr>
          <p:spPr>
            <a:xfrm>
              <a:off x="6250088" y="2727684"/>
              <a:ext cx="2371802" cy="2088231"/>
            </a:xfrm>
            <a:prstGeom prst="ellipse">
              <a:avLst/>
            </a:prstGeom>
            <a:solidFill>
              <a:srgbClr val="3399FF"/>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b="1" dirty="0">
                  <a:solidFill>
                    <a:schemeClr val="bg1"/>
                  </a:solidFill>
                </a:rPr>
                <a:t>リネン</a:t>
              </a:r>
              <a:endParaRPr kumimoji="1" lang="en-US" altLang="ja-JP" sz="2800" b="1" dirty="0">
                <a:solidFill>
                  <a:schemeClr val="bg1"/>
                </a:solidFill>
              </a:endParaRPr>
            </a:p>
            <a:p>
              <a:pPr algn="ctr"/>
              <a:r>
                <a:rPr kumimoji="1" lang="ja-JP" altLang="en-US" sz="2800" b="1" dirty="0">
                  <a:solidFill>
                    <a:schemeClr val="bg1"/>
                  </a:solidFill>
                </a:rPr>
                <a:t>委託業者</a:t>
              </a:r>
            </a:p>
          </p:txBody>
        </p:sp>
        <p:sp>
          <p:nvSpPr>
            <p:cNvPr id="12" name="矢印: 下カーブ 11">
              <a:extLst>
                <a:ext uri="{FF2B5EF4-FFF2-40B4-BE49-F238E27FC236}">
                  <a16:creationId xmlns:a16="http://schemas.microsoft.com/office/drawing/2014/main" id="{3F33082A-1759-41DD-BF81-0EFAA94AD848}"/>
                </a:ext>
              </a:extLst>
            </p:cNvPr>
            <p:cNvSpPr/>
            <p:nvPr/>
          </p:nvSpPr>
          <p:spPr>
            <a:xfrm>
              <a:off x="2553969" y="1723510"/>
              <a:ext cx="4555919" cy="1303141"/>
            </a:xfrm>
            <a:prstGeom prst="curved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楕円 7">
              <a:extLst>
                <a:ext uri="{FF2B5EF4-FFF2-40B4-BE49-F238E27FC236}">
                  <a16:creationId xmlns:a16="http://schemas.microsoft.com/office/drawing/2014/main" id="{E6BDCB84-6BEA-4FA5-A70A-50CEBC568140}"/>
                </a:ext>
              </a:extLst>
            </p:cNvPr>
            <p:cNvSpPr/>
            <p:nvPr/>
          </p:nvSpPr>
          <p:spPr>
            <a:xfrm>
              <a:off x="4427910" y="1473516"/>
              <a:ext cx="1152791" cy="787522"/>
            </a:xfrm>
            <a:prstGeom prst="ellipse">
              <a:avLst/>
            </a:prstGeom>
            <a:solidFill>
              <a:srgbClr val="00CC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回収</a:t>
              </a:r>
            </a:p>
          </p:txBody>
        </p:sp>
        <p:sp>
          <p:nvSpPr>
            <p:cNvPr id="6" name="楕円 5">
              <a:extLst>
                <a:ext uri="{FF2B5EF4-FFF2-40B4-BE49-F238E27FC236}">
                  <a16:creationId xmlns:a16="http://schemas.microsoft.com/office/drawing/2014/main" id="{EACA2A81-AA7B-4FAD-82BA-F396988ADB5D}"/>
                </a:ext>
              </a:extLst>
            </p:cNvPr>
            <p:cNvSpPr/>
            <p:nvPr/>
          </p:nvSpPr>
          <p:spPr>
            <a:xfrm>
              <a:off x="1408110" y="2688662"/>
              <a:ext cx="2371802" cy="2088231"/>
            </a:xfrm>
            <a:prstGeom prst="ellipse">
              <a:avLst/>
            </a:prstGeom>
            <a:solidFill>
              <a:schemeClr val="accent6">
                <a:lumMod val="75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200" b="1" dirty="0">
                  <a:solidFill>
                    <a:schemeClr val="bg1"/>
                  </a:solidFill>
                </a:rPr>
                <a:t>病院</a:t>
              </a:r>
            </a:p>
          </p:txBody>
        </p:sp>
        <p:sp>
          <p:nvSpPr>
            <p:cNvPr id="14" name="矢印: 下カーブ 13">
              <a:extLst>
                <a:ext uri="{FF2B5EF4-FFF2-40B4-BE49-F238E27FC236}">
                  <a16:creationId xmlns:a16="http://schemas.microsoft.com/office/drawing/2014/main" id="{12728579-EB24-4EB6-A0A5-C8A0FDACC756}"/>
                </a:ext>
              </a:extLst>
            </p:cNvPr>
            <p:cNvSpPr/>
            <p:nvPr/>
          </p:nvSpPr>
          <p:spPr>
            <a:xfrm flipH="1" flipV="1">
              <a:off x="2592650" y="4641778"/>
              <a:ext cx="4321335" cy="1199125"/>
            </a:xfrm>
            <a:prstGeom prst="curved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楕円 10">
              <a:extLst>
                <a:ext uri="{FF2B5EF4-FFF2-40B4-BE49-F238E27FC236}">
                  <a16:creationId xmlns:a16="http://schemas.microsoft.com/office/drawing/2014/main" id="{2D6714B6-2F47-486E-8A0D-B6009C9B2C7A}"/>
                </a:ext>
              </a:extLst>
            </p:cNvPr>
            <p:cNvSpPr/>
            <p:nvPr/>
          </p:nvSpPr>
          <p:spPr>
            <a:xfrm>
              <a:off x="4414216" y="5286108"/>
              <a:ext cx="1152791" cy="787522"/>
            </a:xfrm>
            <a:prstGeom prst="ellipse">
              <a:avLst/>
            </a:prstGeom>
            <a:solidFill>
              <a:srgbClr val="00CC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納品</a:t>
              </a:r>
            </a:p>
          </p:txBody>
        </p:sp>
      </p:grpSp>
      <p:pic>
        <p:nvPicPr>
          <p:cNvPr id="16" name="Picture 2" descr="軽トラックのイラスト（幌付き） | かわいいフリー素材集 いらすとや">
            <a:extLst>
              <a:ext uri="{FF2B5EF4-FFF2-40B4-BE49-F238E27FC236}">
                <a16:creationId xmlns:a16="http://schemas.microsoft.com/office/drawing/2014/main" id="{DD9FAC1A-A58D-4BB1-AE34-ED794B391B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1656" y="4792133"/>
            <a:ext cx="898633" cy="7883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軽トラックのイラスト（幌付き） | かわいいフリー素材集 いらすとや">
            <a:extLst>
              <a:ext uri="{FF2B5EF4-FFF2-40B4-BE49-F238E27FC236}">
                <a16:creationId xmlns:a16="http://schemas.microsoft.com/office/drawing/2014/main" id="{D34B2464-2558-4633-A279-51202C7F32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919286" y="1703640"/>
            <a:ext cx="898633" cy="78831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F3D61131-1556-4938-AA4D-CE8AD76A7FA3}"/>
              </a:ext>
            </a:extLst>
          </p:cNvPr>
          <p:cNvSpPr/>
          <p:nvPr/>
        </p:nvSpPr>
        <p:spPr>
          <a:xfrm>
            <a:off x="3254555" y="3384156"/>
            <a:ext cx="2545325" cy="1200329"/>
          </a:xfrm>
          <a:prstGeom prst="rect">
            <a:avLst/>
          </a:prstGeom>
        </p:spPr>
        <p:txBody>
          <a:bodyPr wrap="square">
            <a:spAutoFit/>
          </a:bodyPr>
          <a:lstStyle/>
          <a:p>
            <a:pPr algn="ctr"/>
            <a:r>
              <a:rPr lang="ja-JP" altLang="en-US" sz="2400" dirty="0"/>
              <a:t>回収・搬送・洗濯など多くの人が</a:t>
            </a:r>
            <a:endParaRPr lang="en-US" altLang="ja-JP" sz="2400" dirty="0"/>
          </a:p>
          <a:p>
            <a:pPr algn="ctr"/>
            <a:r>
              <a:rPr lang="ja-JP" altLang="en-US" sz="2400" dirty="0"/>
              <a:t>関係する</a:t>
            </a:r>
          </a:p>
        </p:txBody>
      </p:sp>
      <p:grpSp>
        <p:nvGrpSpPr>
          <p:cNvPr id="23" name="グループ化 22">
            <a:extLst>
              <a:ext uri="{FF2B5EF4-FFF2-40B4-BE49-F238E27FC236}">
                <a16:creationId xmlns:a16="http://schemas.microsoft.com/office/drawing/2014/main" id="{802943F8-6F53-40A9-919A-0238E8CB4F39}"/>
              </a:ext>
            </a:extLst>
          </p:cNvPr>
          <p:cNvGrpSpPr/>
          <p:nvPr/>
        </p:nvGrpSpPr>
        <p:grpSpPr>
          <a:xfrm>
            <a:off x="7699251" y="1703640"/>
            <a:ext cx="1481113" cy="2626790"/>
            <a:chOff x="7699251" y="1703640"/>
            <a:chExt cx="1481113" cy="2626790"/>
          </a:xfrm>
        </p:grpSpPr>
        <p:pic>
          <p:nvPicPr>
            <p:cNvPr id="2052" name="Picture 4" descr="お辞儀をしている業者のイラスト | かわいいフリー素材集 いらすとや">
              <a:extLst>
                <a:ext uri="{FF2B5EF4-FFF2-40B4-BE49-F238E27FC236}">
                  <a16:creationId xmlns:a16="http://schemas.microsoft.com/office/drawing/2014/main" id="{07844911-C1F9-44FD-9A33-F93697DF90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251" y="1703640"/>
              <a:ext cx="1369360" cy="209033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E7F68A5C-7355-4F61-BA3C-3DE80B8D6524}"/>
                </a:ext>
              </a:extLst>
            </p:cNvPr>
            <p:cNvSpPr txBox="1"/>
            <p:nvPr/>
          </p:nvSpPr>
          <p:spPr>
            <a:xfrm>
              <a:off x="8098161" y="3745655"/>
              <a:ext cx="1082203" cy="584775"/>
            </a:xfrm>
            <a:prstGeom prst="rect">
              <a:avLst/>
            </a:prstGeom>
            <a:noFill/>
          </p:spPr>
          <p:txBody>
            <a:bodyPr wrap="square" rtlCol="0">
              <a:spAutoFit/>
            </a:bodyPr>
            <a:lstStyle/>
            <a:p>
              <a:r>
                <a:rPr kumimoji="1" lang="ja-JP" altLang="en-US" sz="1600" dirty="0"/>
                <a:t>委託業者</a:t>
              </a:r>
              <a:endParaRPr kumimoji="1" lang="en-US" altLang="ja-JP" sz="1600" dirty="0"/>
            </a:p>
            <a:p>
              <a:r>
                <a:rPr lang="ja-JP" altLang="en-US" sz="1600" dirty="0"/>
                <a:t>　運搬</a:t>
              </a:r>
              <a:endParaRPr kumimoji="1" lang="ja-JP" altLang="en-US" sz="1600" dirty="0"/>
            </a:p>
          </p:txBody>
        </p:sp>
      </p:grpSp>
      <p:grpSp>
        <p:nvGrpSpPr>
          <p:cNvPr id="24" name="グループ化 23">
            <a:extLst>
              <a:ext uri="{FF2B5EF4-FFF2-40B4-BE49-F238E27FC236}">
                <a16:creationId xmlns:a16="http://schemas.microsoft.com/office/drawing/2014/main" id="{544872B6-1A26-4877-B77D-C51FD4DDC1F2}"/>
              </a:ext>
            </a:extLst>
          </p:cNvPr>
          <p:cNvGrpSpPr/>
          <p:nvPr/>
        </p:nvGrpSpPr>
        <p:grpSpPr>
          <a:xfrm>
            <a:off x="416066" y="4792133"/>
            <a:ext cx="2012928" cy="1955449"/>
            <a:chOff x="6428483" y="4915168"/>
            <a:chExt cx="2012928" cy="1955449"/>
          </a:xfrm>
        </p:grpSpPr>
        <p:pic>
          <p:nvPicPr>
            <p:cNvPr id="2054" name="Picture 6" descr="看護助手とはどんな仕事内容なのか？現役看護師が解説！ | 千葉市にある訪問看護・リハビリなら東千葉駅前訪問看護ステーション">
              <a:extLst>
                <a:ext uri="{FF2B5EF4-FFF2-40B4-BE49-F238E27FC236}">
                  <a16:creationId xmlns:a16="http://schemas.microsoft.com/office/drawing/2014/main" id="{D4F2C3F8-3904-4541-9D46-99E40A14B4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8483" y="4915168"/>
              <a:ext cx="926575" cy="1955449"/>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F72C84D7-A6FC-476C-B334-311F00F2B718}"/>
                </a:ext>
              </a:extLst>
            </p:cNvPr>
            <p:cNvSpPr txBox="1"/>
            <p:nvPr/>
          </p:nvSpPr>
          <p:spPr>
            <a:xfrm>
              <a:off x="7117753" y="6104131"/>
              <a:ext cx="1323658" cy="584775"/>
            </a:xfrm>
            <a:prstGeom prst="rect">
              <a:avLst/>
            </a:prstGeom>
            <a:noFill/>
          </p:spPr>
          <p:txBody>
            <a:bodyPr wrap="square" rtlCol="0">
              <a:spAutoFit/>
            </a:bodyPr>
            <a:lstStyle/>
            <a:p>
              <a:r>
                <a:rPr lang="ja-JP" altLang="en-US" sz="1600" dirty="0"/>
                <a:t>委託業者</a:t>
              </a:r>
              <a:endParaRPr lang="en-US" altLang="ja-JP" sz="1600" dirty="0"/>
            </a:p>
            <a:p>
              <a:r>
                <a:rPr lang="ja-JP" altLang="en-US" sz="1600" dirty="0"/>
                <a:t>補充・回収</a:t>
              </a:r>
              <a:endParaRPr kumimoji="1" lang="ja-JP" altLang="en-US" sz="1600" dirty="0"/>
            </a:p>
          </p:txBody>
        </p:sp>
      </p:grpSp>
      <p:grpSp>
        <p:nvGrpSpPr>
          <p:cNvPr id="7" name="グループ化 6">
            <a:extLst>
              <a:ext uri="{FF2B5EF4-FFF2-40B4-BE49-F238E27FC236}">
                <a16:creationId xmlns:a16="http://schemas.microsoft.com/office/drawing/2014/main" id="{C62A4389-183D-4BF4-70C3-3AD49B911E01}"/>
              </a:ext>
            </a:extLst>
          </p:cNvPr>
          <p:cNvGrpSpPr/>
          <p:nvPr/>
        </p:nvGrpSpPr>
        <p:grpSpPr>
          <a:xfrm>
            <a:off x="6607868" y="5257261"/>
            <a:ext cx="2572496" cy="1447670"/>
            <a:chOff x="6607868" y="5257261"/>
            <a:chExt cx="2572496" cy="1447670"/>
          </a:xfrm>
        </p:grpSpPr>
        <p:pic>
          <p:nvPicPr>
            <p:cNvPr id="2" name="Picture 2" descr="機械を操作している工場員のイラスト | かわいいフリー素材集 いらすとや">
              <a:extLst>
                <a:ext uri="{FF2B5EF4-FFF2-40B4-BE49-F238E27FC236}">
                  <a16:creationId xmlns:a16="http://schemas.microsoft.com/office/drawing/2014/main" id="{2DE1C1DD-68CF-B6BE-AC61-B73F8AFAEF6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7868" y="5257261"/>
              <a:ext cx="1330047" cy="144767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5981902-AD16-A8F7-8E86-40241A1BFDD7}"/>
                </a:ext>
              </a:extLst>
            </p:cNvPr>
            <p:cNvSpPr txBox="1"/>
            <p:nvPr/>
          </p:nvSpPr>
          <p:spPr>
            <a:xfrm>
              <a:off x="7856706" y="5938232"/>
              <a:ext cx="1323658" cy="584775"/>
            </a:xfrm>
            <a:prstGeom prst="rect">
              <a:avLst/>
            </a:prstGeom>
            <a:noFill/>
          </p:spPr>
          <p:txBody>
            <a:bodyPr wrap="square" rtlCol="0">
              <a:spAutoFit/>
            </a:bodyPr>
            <a:lstStyle/>
            <a:p>
              <a:r>
                <a:rPr lang="ja-JP" altLang="en-US" sz="1600" dirty="0"/>
                <a:t>委託業者</a:t>
              </a:r>
              <a:endParaRPr lang="en-US" altLang="ja-JP" sz="1600" dirty="0"/>
            </a:p>
            <a:p>
              <a:r>
                <a:rPr kumimoji="1" lang="ja-JP" altLang="en-US" sz="1600" dirty="0"/>
                <a:t>洗濯など</a:t>
              </a:r>
            </a:p>
          </p:txBody>
        </p:sp>
      </p:grpSp>
    </p:spTree>
    <p:extLst>
      <p:ext uri="{BB962C8B-B14F-4D97-AF65-F5344CB8AC3E}">
        <p14:creationId xmlns:p14="http://schemas.microsoft.com/office/powerpoint/2010/main" val="39585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7605" y="1556793"/>
            <a:ext cx="8528790" cy="2232248"/>
          </a:xfrm>
        </p:spPr>
        <p:txBody>
          <a:bodyPr>
            <a:normAutofit/>
          </a:bodyPr>
          <a:lstStyle/>
          <a:p>
            <a:pPr>
              <a:lnSpc>
                <a:spcPts val="3800"/>
              </a:lnSpc>
            </a:pPr>
            <a:r>
              <a:rPr lang="ja-JP" altLang="en-US" sz="2800" dirty="0"/>
              <a:t>リネンの積み込み、運搬、積み下ろし時に塵埃や汚れから守る</a:t>
            </a:r>
            <a:endParaRPr lang="en-US" altLang="ja-JP" sz="2800" dirty="0"/>
          </a:p>
          <a:p>
            <a:r>
              <a:rPr lang="ja-JP" altLang="en-US" sz="2800" dirty="0"/>
              <a:t>使用前のカートは清潔なものを使用 </a:t>
            </a:r>
            <a:endParaRPr lang="en-US" altLang="ja-JP" sz="2800" dirty="0"/>
          </a:p>
          <a:p>
            <a:r>
              <a:rPr lang="ja-JP" altLang="en-US" sz="2800" dirty="0"/>
              <a:t>清潔リネンと汚染リネンは別々のカートで運搬 </a:t>
            </a:r>
            <a:endParaRPr lang="en-US" altLang="ja-JP" sz="2800" dirty="0"/>
          </a:p>
        </p:txBody>
      </p:sp>
      <p:sp>
        <p:nvSpPr>
          <p:cNvPr id="4" name="タイトル 1"/>
          <p:cNvSpPr>
            <a:spLocks noGrp="1"/>
          </p:cNvSpPr>
          <p:nvPr>
            <p:ph type="title"/>
          </p:nvPr>
        </p:nvSpPr>
        <p:spPr>
          <a:xfrm>
            <a:off x="395536" y="260648"/>
            <a:ext cx="8229600" cy="1143000"/>
          </a:xfrm>
        </p:spPr>
        <p:txBody>
          <a:bodyPr/>
          <a:lstStyle/>
          <a:p>
            <a:r>
              <a:rPr lang="ja-JP" altLang="en-US" dirty="0"/>
              <a:t>清潔リネンの運搬</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EF30089-A24A-4C24-A227-31DF0C2FA7F3}"/>
              </a:ext>
            </a:extLst>
          </p:cNvPr>
          <p:cNvSpPr txBox="1"/>
          <p:nvPr/>
        </p:nvSpPr>
        <p:spPr>
          <a:xfrm>
            <a:off x="1782962" y="6228431"/>
            <a:ext cx="2304256" cy="400110"/>
          </a:xfrm>
          <a:prstGeom prst="rect">
            <a:avLst/>
          </a:prstGeom>
          <a:noFill/>
        </p:spPr>
        <p:txBody>
          <a:bodyPr wrap="square" rtlCol="0">
            <a:spAutoFit/>
          </a:bodyPr>
          <a:lstStyle/>
          <a:p>
            <a:r>
              <a:rPr kumimoji="1" lang="ja-JP" altLang="en-US" sz="2000" dirty="0"/>
              <a:t>清潔カート</a:t>
            </a:r>
          </a:p>
        </p:txBody>
      </p:sp>
      <p:sp>
        <p:nvSpPr>
          <p:cNvPr id="7" name="テキスト ボックス 6">
            <a:extLst>
              <a:ext uri="{FF2B5EF4-FFF2-40B4-BE49-F238E27FC236}">
                <a16:creationId xmlns:a16="http://schemas.microsoft.com/office/drawing/2014/main" id="{66F38123-42F6-4EB2-982C-2D9B71975777}"/>
              </a:ext>
            </a:extLst>
          </p:cNvPr>
          <p:cNvSpPr txBox="1"/>
          <p:nvPr/>
        </p:nvSpPr>
        <p:spPr>
          <a:xfrm>
            <a:off x="6148659" y="6223270"/>
            <a:ext cx="2304256" cy="400110"/>
          </a:xfrm>
          <a:prstGeom prst="rect">
            <a:avLst/>
          </a:prstGeom>
          <a:noFill/>
        </p:spPr>
        <p:txBody>
          <a:bodyPr wrap="square" rtlCol="0">
            <a:spAutoFit/>
          </a:bodyPr>
          <a:lstStyle/>
          <a:p>
            <a:r>
              <a:rPr lang="ja-JP" altLang="en-US" sz="2000" dirty="0"/>
              <a:t>不潔</a:t>
            </a:r>
            <a:r>
              <a:rPr kumimoji="1" lang="ja-JP" altLang="en-US" sz="2000" dirty="0"/>
              <a:t>カート</a:t>
            </a:r>
          </a:p>
        </p:txBody>
      </p:sp>
      <p:pic>
        <p:nvPicPr>
          <p:cNvPr id="8" name="図 7">
            <a:extLst>
              <a:ext uri="{FF2B5EF4-FFF2-40B4-BE49-F238E27FC236}">
                <a16:creationId xmlns:a16="http://schemas.microsoft.com/office/drawing/2014/main" id="{123438CE-6EBB-449D-81B9-7BC6D1411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892577"/>
            <a:ext cx="2905837" cy="2179378"/>
          </a:xfrm>
          <a:prstGeom prst="rect">
            <a:avLst/>
          </a:prstGeom>
        </p:spPr>
      </p:pic>
      <p:pic>
        <p:nvPicPr>
          <p:cNvPr id="10" name="図 9">
            <a:extLst>
              <a:ext uri="{FF2B5EF4-FFF2-40B4-BE49-F238E27FC236}">
                <a16:creationId xmlns:a16="http://schemas.microsoft.com/office/drawing/2014/main" id="{A9872C4D-3B77-4186-968C-98CC8B912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31" y="3892577"/>
            <a:ext cx="2905837" cy="2179378"/>
          </a:xfrm>
          <a:prstGeom prst="rect">
            <a:avLst/>
          </a:prstGeom>
        </p:spPr>
      </p:pic>
    </p:spTree>
    <p:extLst>
      <p:ext uri="{BB962C8B-B14F-4D97-AF65-F5344CB8AC3E}">
        <p14:creationId xmlns:p14="http://schemas.microsoft.com/office/powerpoint/2010/main" val="190753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560447"/>
            <a:ext cx="8456782" cy="4303333"/>
          </a:xfrm>
        </p:spPr>
        <p:txBody>
          <a:bodyPr>
            <a:normAutofit fontScale="77500" lnSpcReduction="20000"/>
          </a:bodyPr>
          <a:lstStyle/>
          <a:p>
            <a:pPr>
              <a:lnSpc>
                <a:spcPts val="3400"/>
              </a:lnSpc>
            </a:pPr>
            <a:r>
              <a:rPr lang="ja-JP" altLang="en-US" dirty="0"/>
              <a:t>清潔リネンは、湿気や埃などで汚染されないよう、扉付きの保管庫などで保管する</a:t>
            </a:r>
            <a:endParaRPr lang="en-US" altLang="ja-JP" dirty="0"/>
          </a:p>
          <a:p>
            <a:pPr>
              <a:lnSpc>
                <a:spcPct val="150000"/>
              </a:lnSpc>
            </a:pPr>
            <a:r>
              <a:rPr lang="ja-JP" altLang="en-US" dirty="0"/>
              <a:t>使用後のリネンと混在しないよう別々の場所で保管する</a:t>
            </a:r>
            <a:endParaRPr lang="en-US" altLang="ja-JP" dirty="0"/>
          </a:p>
          <a:p>
            <a:pPr>
              <a:lnSpc>
                <a:spcPct val="150000"/>
              </a:lnSpc>
            </a:pPr>
            <a:r>
              <a:rPr kumimoji="1" lang="ja-JP" altLang="en-US" dirty="0"/>
              <a:t>清潔リネン以外の混在がなく、清潔を保持</a:t>
            </a:r>
            <a:r>
              <a:rPr lang="ja-JP" altLang="en-US" dirty="0"/>
              <a:t>する</a:t>
            </a:r>
            <a:endParaRPr kumimoji="1" lang="en-US" altLang="ja-JP" dirty="0"/>
          </a:p>
          <a:p>
            <a:pPr lvl="1">
              <a:lnSpc>
                <a:spcPct val="150000"/>
              </a:lnSpc>
            </a:pPr>
            <a:r>
              <a:rPr lang="ja-JP" altLang="en-US" dirty="0"/>
              <a:t>床などへの接触がない</a:t>
            </a:r>
            <a:endParaRPr lang="en-US" altLang="ja-JP" dirty="0"/>
          </a:p>
          <a:p>
            <a:pPr lvl="1">
              <a:lnSpc>
                <a:spcPct val="150000"/>
              </a:lnSpc>
            </a:pPr>
            <a:r>
              <a:rPr kumimoji="1" lang="ja-JP" altLang="en-US" dirty="0"/>
              <a:t>段ボール箱等を使用していない</a:t>
            </a:r>
            <a:endParaRPr kumimoji="1" lang="en-US" altLang="ja-JP" dirty="0"/>
          </a:p>
          <a:p>
            <a:pPr lvl="1">
              <a:lnSpc>
                <a:spcPct val="150000"/>
              </a:lnSpc>
            </a:pPr>
            <a:r>
              <a:rPr lang="ja-JP" altLang="en-US" dirty="0"/>
              <a:t>清潔リネン以外の物が入っていない</a:t>
            </a:r>
            <a:endParaRPr kumimoji="1" lang="en-US" altLang="ja-JP" dirty="0"/>
          </a:p>
        </p:txBody>
      </p:sp>
      <p:sp>
        <p:nvSpPr>
          <p:cNvPr id="4" name="タイトル 1"/>
          <p:cNvSpPr>
            <a:spLocks noGrp="1"/>
          </p:cNvSpPr>
          <p:nvPr>
            <p:ph type="title"/>
          </p:nvPr>
        </p:nvSpPr>
        <p:spPr>
          <a:xfrm>
            <a:off x="395536" y="260648"/>
            <a:ext cx="8229600" cy="1143000"/>
          </a:xfrm>
        </p:spPr>
        <p:txBody>
          <a:bodyPr/>
          <a:lstStyle/>
          <a:p>
            <a:r>
              <a:rPr lang="ja-JP" altLang="en-US" dirty="0"/>
              <a:t>清潔リネンの保管</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A0CFD5E-1B21-440D-BE8D-F38599DB6D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9433" y="4109780"/>
            <a:ext cx="2225703" cy="237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7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95536" y="260648"/>
            <a:ext cx="8229600" cy="1143000"/>
          </a:xfrm>
        </p:spPr>
        <p:txBody>
          <a:bodyPr/>
          <a:lstStyle/>
          <a:p>
            <a:r>
              <a:rPr lang="ja-JP" altLang="en-US" dirty="0"/>
              <a:t>保管場所に注意</a:t>
            </a:r>
            <a:endParaRPr kumimoji="1" lang="ja-JP" altLang="en-US" dirty="0"/>
          </a:p>
        </p:txBody>
      </p:sp>
      <p:cxnSp>
        <p:nvCxnSpPr>
          <p:cNvPr id="5" name="直線コネクタ 4">
            <a:extLst>
              <a:ext uri="{FF2B5EF4-FFF2-40B4-BE49-F238E27FC236}">
                <a16:creationId xmlns:a16="http://schemas.microsoft.com/office/drawing/2014/main" id="{4B72C946-C2E3-4C90-99A8-7C896160CBDB}"/>
              </a:ext>
            </a:extLst>
          </p:cNvPr>
          <p:cNvCxnSpPr/>
          <p:nvPr/>
        </p:nvCxnSpPr>
        <p:spPr>
          <a:xfrm>
            <a:off x="611560" y="1268760"/>
            <a:ext cx="76327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B35BF354-93D6-4FFD-BF2F-5C3E9FD3E77D}"/>
              </a:ext>
            </a:extLst>
          </p:cNvPr>
          <p:cNvSpPr>
            <a:spLocks noGrp="1"/>
          </p:cNvSpPr>
          <p:nvPr>
            <p:ph idx="1"/>
          </p:nvPr>
        </p:nvSpPr>
        <p:spPr>
          <a:xfrm>
            <a:off x="457200" y="1556792"/>
            <a:ext cx="8229600" cy="3600400"/>
          </a:xfrm>
        </p:spPr>
        <p:txBody>
          <a:bodyPr>
            <a:normAutofit fontScale="85000" lnSpcReduction="10000"/>
          </a:bodyPr>
          <a:lstStyle/>
          <a:p>
            <a:pPr>
              <a:lnSpc>
                <a:spcPts val="3600"/>
              </a:lnSpc>
            </a:pPr>
            <a:r>
              <a:rPr lang="ja-JP" altLang="en-US" dirty="0"/>
              <a:t>リネンを廊下にあるストレッチャーや、ワゴンなどに保管し、そのまま放置していると埃が積もり、場所によっては水跳ねなどによる汚染を受ける危険がある</a:t>
            </a:r>
            <a:endParaRPr lang="en-US" altLang="ja-JP" dirty="0"/>
          </a:p>
          <a:p>
            <a:endParaRPr lang="en-US" altLang="ja-JP" sz="2000" dirty="0"/>
          </a:p>
          <a:p>
            <a:pPr>
              <a:lnSpc>
                <a:spcPts val="3600"/>
              </a:lnSpc>
            </a:pPr>
            <a:r>
              <a:rPr lang="ja-JP" altLang="en-US" dirty="0"/>
              <a:t>リネン室からリネンがあふれる場合は、リネンの請求数や保管場所を再度検討し、清潔なリネンが清潔なまま保管できる環境を整える</a:t>
            </a:r>
          </a:p>
        </p:txBody>
      </p:sp>
    </p:spTree>
    <p:extLst>
      <p:ext uri="{BB962C8B-B14F-4D97-AF65-F5344CB8AC3E}">
        <p14:creationId xmlns:p14="http://schemas.microsoft.com/office/powerpoint/2010/main" val="32264742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6406</TotalTime>
  <Words>2041</Words>
  <Application>Microsoft Office PowerPoint</Application>
  <PresentationFormat>画面に合わせる (4:3)</PresentationFormat>
  <Paragraphs>168</Paragraphs>
  <Slides>21</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ＭＳ Ｐゴシック</vt:lpstr>
      <vt:lpstr>游明朝</vt:lpstr>
      <vt:lpstr>Arial</vt:lpstr>
      <vt:lpstr>Calibri</vt:lpstr>
      <vt:lpstr>Times New Roman</vt:lpstr>
      <vt:lpstr>Office ​​テーマ</vt:lpstr>
      <vt:lpstr>リネンの取り扱い</vt:lpstr>
      <vt:lpstr>PowerPoint プレゼンテーション</vt:lpstr>
      <vt:lpstr>PowerPoint プレゼンテーション</vt:lpstr>
      <vt:lpstr>療養環境とは</vt:lpstr>
      <vt:lpstr>リネンとは</vt:lpstr>
      <vt:lpstr>リネン管理に携わる人</vt:lpstr>
      <vt:lpstr>清潔リネンの運搬</vt:lpstr>
      <vt:lpstr>清潔リネンの保管</vt:lpstr>
      <vt:lpstr>保管場所に注意</vt:lpstr>
      <vt:lpstr>汚染したリネンの取り扱い</vt:lpstr>
      <vt:lpstr>リネン交換時の注意点</vt:lpstr>
      <vt:lpstr>汚染リネンを置いてはいけない場所</vt:lpstr>
      <vt:lpstr>汚染リネンからみつかる異物</vt:lpstr>
      <vt:lpstr>感染性リネンとは</vt:lpstr>
      <vt:lpstr>感染性リネンの取り扱い</vt:lpstr>
      <vt:lpstr>作業者の安全を確保する</vt:lpstr>
      <vt:lpstr>感染性リネンの保管・運搬</vt:lpstr>
      <vt:lpstr>感染性リネンの処理</vt:lpstr>
      <vt:lpstr>委託業者が回収するまで管理する</vt:lpstr>
      <vt:lpstr>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第12回MSのための感染対策セミナー</dc:title>
  <dc:creator>森本;麗華</dc:creator>
  <cp:lastModifiedBy>森本　麗華</cp:lastModifiedBy>
  <cp:revision>700</cp:revision>
  <cp:lastPrinted>2024-02-09T10:19:28Z</cp:lastPrinted>
  <dcterms:created xsi:type="dcterms:W3CDTF">2014-01-26T07:00:25Z</dcterms:created>
  <dcterms:modified xsi:type="dcterms:W3CDTF">2024-03-03T23:42:54Z</dcterms:modified>
</cp:coreProperties>
</file>